
<file path=[Content_Types].xml><?xml version="1.0" encoding="utf-8"?>
<Types xmlns="http://schemas.openxmlformats.org/package/2006/content-types">
  <Default ContentType="image/jpeg" Extension="jpg"/>
  <Default ContentType="image/png" Extension="png"/>
  <Default ContentType="application/vnd.openxmlformats-package.relationships+xml" Extension="rels"/>
  <Default ContentType="image/svg+xml" Extension="svg"/>
  <Default ContentType="image/vnd.ms-photo" Extension="wdp"/>
  <Default ContentType="application/xml" Extension="xml"/>
  <Override ContentType="application/vnd.openxmlformats-officedocument.presentationml.presentation.main+xml" PartName="/ppt/presentation.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Override ContentType="application/vnd.openxmlformats-officedocument.theme+xml" PartName="/ppt/theme/theme1.xml"/>
  <Override ContentType="application/vnd.openxmlformats-officedocument.presentationml.tableStyles+xml" PartName="/ppt/tableStyle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theme+xml" PartName="/ppt/theme/theme2.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package.core-properties+xml" PartName="/docProps/core.xml"/>
  <Override ContentType="application/vnd.openxmlformats-officedocument.extended-properties+xml" PartName="/docProps/app.xml"/>
  <Override ContentType="application/binary" PartName="/ppt/metadata"/>
  <Default ContentType="image/jpeg" Extension="jpeg"/>
  <Override ContentType="application/vnd.openxmlformats-officedocument.custom-properties+xml" PartName="/docProps/custom.xml"/>
</Types>
</file>

<file path=_rels/.rels><?xml version="1.0" encoding="UTF-8" standalone="yes" ?><Relationships xmlns="http://schemas.openxmlformats.org/package/2006/relationships"><Relationship Id="rId3" Target="docProps/app.xml" Type="http://schemas.openxmlformats.org/officeDocument/2006/relationships/extended-properties"/><Relationship Id="rId2" Target="docProps/core.xml" Type="http://schemas.openxmlformats.org/package/2006/relationships/metadata/core-properties"/><Relationship Id="rId1" Target="ppt/presentation.xml" Type="http://schemas.openxmlformats.org/officeDocument/2006/relationships/officeDocument"/><Relationship Id="rId4" Target="docProps/custom.xml" Type="http://schemas.openxmlformats.org/officeDocument/2006/relationships/custom-properties"/></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52"/>
  </p:notesMasterIdLst>
  <p:sldIdLst>
    <p:sldId id="256" r:id="rId2"/>
    <p:sldId id="290" r:id="rId3"/>
    <p:sldId id="257" r:id="rId4"/>
    <p:sldId id="258" r:id="rId5"/>
    <p:sldId id="293" r:id="rId6"/>
    <p:sldId id="259" r:id="rId7"/>
    <p:sldId id="260" r:id="rId8"/>
    <p:sldId id="261" r:id="rId9"/>
    <p:sldId id="262" r:id="rId10"/>
    <p:sldId id="289" r:id="rId11"/>
    <p:sldId id="263" r:id="rId12"/>
    <p:sldId id="264" r:id="rId13"/>
    <p:sldId id="288" r:id="rId14"/>
    <p:sldId id="265" r:id="rId15"/>
    <p:sldId id="283" r:id="rId16"/>
    <p:sldId id="266" r:id="rId17"/>
    <p:sldId id="267" r:id="rId18"/>
    <p:sldId id="268" r:id="rId19"/>
    <p:sldId id="287" r:id="rId20"/>
    <p:sldId id="282" r:id="rId21"/>
    <p:sldId id="286" r:id="rId22"/>
    <p:sldId id="269" r:id="rId23"/>
    <p:sldId id="270" r:id="rId24"/>
    <p:sldId id="279" r:id="rId25"/>
    <p:sldId id="281" r:id="rId26"/>
    <p:sldId id="273" r:id="rId27"/>
    <p:sldId id="291" r:id="rId28"/>
    <p:sldId id="274" r:id="rId29"/>
    <p:sldId id="275" r:id="rId30"/>
    <p:sldId id="276" r:id="rId31"/>
    <p:sldId id="277" r:id="rId32"/>
    <p:sldId id="284" r:id="rId33"/>
    <p:sldId id="278" r:id="rId34"/>
    <p:sldId id="285" r:id="rId35"/>
    <p:sldId id="295" r:id="rId36"/>
    <p:sldId id="305" r:id="rId37"/>
    <p:sldId id="302" r:id="rId38"/>
    <p:sldId id="297" r:id="rId39"/>
    <p:sldId id="303" r:id="rId40"/>
    <p:sldId id="296" r:id="rId41"/>
    <p:sldId id="298" r:id="rId42"/>
    <p:sldId id="299" r:id="rId43"/>
    <p:sldId id="300" r:id="rId44"/>
    <p:sldId id="312" r:id="rId45"/>
    <p:sldId id="306" r:id="rId46"/>
    <p:sldId id="307" r:id="rId47"/>
    <p:sldId id="308" r:id="rId48"/>
    <p:sldId id="309" r:id="rId49"/>
    <p:sldId id="310" r:id="rId50"/>
    <p:sldId id="311"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53" roundtripDataSignature="AMtx7mgdWu1e8fpjpFUPEDff/sK262gwS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ha Rao" initials="MR" lastIdx="2" clrIdx="0">
    <p:extLst>
      <p:ext uri="{19B8F6BF-5375-455C-9EA6-DF929625EA0E}">
        <p15:presenceInfo xmlns:p15="http://schemas.microsoft.com/office/powerpoint/2012/main" userId="4317e83cd46ea88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CC"/>
    <a:srgbClr val="AFEAFF"/>
    <a:srgbClr val="29C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76CAFDF-67CB-44C5-9FEA-7E43EE6DD579}">
  <a:tblStyle styleId="{576CAFDF-67CB-44C5-9FEA-7E43EE6DD579}" styleName="Table_0">
    <a:wholeTbl>
      <a:tcTxStyle b="off" i="off">
        <a:font>
          <a:latin typeface="Calibri"/>
          <a:ea typeface="Calibri"/>
          <a:cs typeface="Calibri"/>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5487659B-1ADA-4EC7-8BAA-B7C1A6D3371D}"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21" autoAdjust="0"/>
    <p:restoredTop sz="95226" autoAdjust="0"/>
  </p:normalViewPr>
  <p:slideViewPr>
    <p:cSldViewPr snapToGrid="0">
      <p:cViewPr>
        <p:scale>
          <a:sx n="86" d="100"/>
          <a:sy n="86" d="100"/>
        </p:scale>
        <p:origin x="49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customschemas.google.com/relationships/presentationmetadata" Target="meta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dirty="0"/>
          </a:p>
        </p:txBody>
      </p:sp>
      <p:sp>
        <p:nvSpPr>
          <p:cNvPr id="86" name="Google Shape;8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74" name="Google Shape;17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0527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7810ff97f6_5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7810ff97f6_5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3" name="Google Shape;203;g7810ff97f6_5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228600" lvl="0" indent="-228600" algn="l" rtl="0">
              <a:spcBef>
                <a:spcPts val="1000"/>
              </a:spcBef>
              <a:spcAft>
                <a:spcPts val="0"/>
              </a:spcAft>
              <a:buClr>
                <a:schemeClr val="dk1"/>
              </a:buClr>
              <a:buSzPts val="2000"/>
              <a:buFont typeface="Times New Roman"/>
              <a:buChar char="•"/>
            </a:pPr>
            <a:r>
              <a:rPr lang="en-US" sz="2000" dirty="0">
                <a:latin typeface="Times New Roman"/>
                <a:ea typeface="Times New Roman"/>
                <a:cs typeface="Times New Roman"/>
                <a:sym typeface="Times New Roman"/>
              </a:rPr>
              <a:t>30 m (multispectral) and 15 m (panchromatic)</a:t>
            </a:r>
            <a:endParaRPr sz="2000"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sp>
        <p:nvSpPr>
          <p:cNvPr id="209" name="Google Shape;20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7" name="Google Shape;21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59481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4536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33188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7810ff97f6_7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7810ff97f6_7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5" name="Google Shape;225;g7810ff97f6_7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8" name="Google Shape;9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0" name="Google Shape;23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1" name="Google Shape;2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5" name="Google Shape;2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3" name="Google Shape;2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0661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3" name="Google Shape;27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9" name="Google Shape;2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6" name="Google Shape;28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3" name="Google Shape;293;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1" name="Google Shape;30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3" name="Google Shape;1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6" name="Google Shape;28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2387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7810ff97f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7810ff97f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8" name="Google Shape;128;g7810ff97f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7810ff97f6_7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7810ff97f6_7_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g7810ff97f6_7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60" name="Google Shape;16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A8DB-1AEE-4C01-93D3-AFF3BCE7C5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C48E57-6AE3-4E32-B956-89488B4735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E90BA1-40F3-4879-8893-6E6E223D733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FA893C5-8B5D-4376-B1B8-CF4B4E162A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9A0CF3-B58D-4495-9677-46B29A64AE6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496414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97C23-7291-41BD-A3EC-4785D76F146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9FCEF97-A2D4-4848-A77D-EC119C48C22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99DEE-A50E-4E84-BAF0-400FEE3C629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7517F20-7E13-470C-BBE3-3F850ABF53D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D16C5BF-F51F-4DC6-911C-4245A66AA68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069000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0EAC38-5324-47F4-9D67-B3E74B7261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572881-6A05-434D-A7C0-7673B99C84B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E803E-7989-4130-A737-471A33570905}"/>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0CF6712-03A0-4953-A582-332D755128D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F011774-E4B4-4277-8D61-6C186D2287E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779567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32F93-73A7-4F1E-8876-AF6B64B81C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035019-215B-4185-BB20-7E01D9260D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D76FC-4F26-4654-9C20-E9292447F8E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374E6F1-9A29-4A20-BBD7-A8210310250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B8329C-91CA-4718-BACB-9993A424A8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6272021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64B5-6EA8-40B6-BC08-10A2B103DE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837B19-06B7-4D3F-8C13-577DE13BB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BFA05B-E1C6-42CF-AB79-AC611D8CFED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0D3A6E5-87CD-4E68-8C50-AC3446FA78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AA208BC-0719-4F02-B702-043A9B3C20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110167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B8E05-4982-4484-A8A4-3481005C10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8DF92C-57D7-49C6-9535-F431A3125F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6117C2-F01B-4B23-900C-E703CDE919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7948526-CD6A-4E5F-AD3A-B970515087CB}"/>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0E12B853-9224-4CEB-9500-32BDE244D94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A6A69C-7F6C-48BF-B036-911D9B8C980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915210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473A9-52E1-4CDA-9DD7-76451C8395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7AF383-E24B-4D57-ABED-5C53A10167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69064E-B644-426F-9147-E21059CADF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6C6D46-6C61-48CB-BFC9-AD3334043E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36BFA9-3BA2-4ECA-833B-DA80B48363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806572-5AC8-41B5-A2D5-7CE81E65AE56}"/>
              </a:ext>
            </a:extLst>
          </p:cNvPr>
          <p:cNvSpPr>
            <a:spLocks noGrp="1"/>
          </p:cNvSpPr>
          <p:nvPr>
            <p:ph type="dt" sz="half" idx="10"/>
          </p:nvPr>
        </p:nvSpPr>
        <p:spPr/>
        <p:txBody>
          <a:bodyPr/>
          <a:lstStyle/>
          <a:p>
            <a:endParaRPr lang="en-US" dirty="0"/>
          </a:p>
        </p:txBody>
      </p:sp>
      <p:sp>
        <p:nvSpPr>
          <p:cNvPr id="8" name="Footer Placeholder 7">
            <a:extLst>
              <a:ext uri="{FF2B5EF4-FFF2-40B4-BE49-F238E27FC236}">
                <a16:creationId xmlns:a16="http://schemas.microsoft.com/office/drawing/2014/main" id="{29545C84-297C-4622-A6B0-AB957F21E82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E7620A09-B61E-4026-A3F6-9EE13AB386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835371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DA79A-D534-49F5-8F92-55C549032D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FB9FF-0A03-46B1-9EE9-E2253A7DEC5E}"/>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974732FB-FF89-402E-8A41-0505E3E94C20}"/>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C7DD4A1-4008-44A7-80F9-004D99AA06C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32627054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7AAD21-AE9C-4B59-A2C2-0A6632FC6FCB}"/>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CEB6C84B-45E3-4A5E-87E6-CC056E829F3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F31286E-8B6D-44F2-B037-B525FEF504D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594339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84770-F8CC-4D42-8FFF-D75C03CF66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6C8FB7-4A9B-4D7F-8097-A4BF25805F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C719E3-ADB0-41AB-AEF3-A5B0CA74C5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25BB74-30F3-491E-A7BA-EB4164F8845B}"/>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632E0BE2-47CC-4DD7-9DB4-9952DAC0A4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025CA06-B9A6-490E-8276-2697316C14F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941710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A7B23-770E-4AEE-A981-C2CC2B757B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F851AE-B5D4-4B89-BA87-C6E593A5EE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CD622213-B677-437C-B2F6-5EC737715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5AB35C-799F-41C1-A65A-BA40F3B06528}"/>
              </a:ext>
            </a:extLst>
          </p:cNvPr>
          <p:cNvSpPr>
            <a:spLocks noGrp="1"/>
          </p:cNvSpPr>
          <p:nvPr>
            <p:ph type="dt" sz="half" idx="10"/>
          </p:nvPr>
        </p:nvSpPr>
        <p:spPr/>
        <p:txBody>
          <a:bodyPr/>
          <a:lstStyle/>
          <a:p>
            <a:endParaRPr lang="en-US" dirty="0"/>
          </a:p>
        </p:txBody>
      </p:sp>
      <p:sp>
        <p:nvSpPr>
          <p:cNvPr id="6" name="Footer Placeholder 5">
            <a:extLst>
              <a:ext uri="{FF2B5EF4-FFF2-40B4-BE49-F238E27FC236}">
                <a16:creationId xmlns:a16="http://schemas.microsoft.com/office/drawing/2014/main" id="{AEA5761F-9F27-42F1-90C9-4140D3F4BAD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6C14AFD-E840-4479-8AC2-A00CE761554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17623738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39E9CB-2D6D-4FAA-842E-E369640622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E687AE-CC08-4BB9-838D-2EDE5B81BE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A97FFB-BEA3-435C-BFF7-74B60F9249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307F9E80-B7B5-4EE1-9880-BE6571B219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AF1E2EA-FEFD-4E9A-A2EF-22C04D9F6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dirty="0"/>
          </a:p>
        </p:txBody>
      </p:sp>
    </p:spTree>
    <p:extLst>
      <p:ext uri="{BB962C8B-B14F-4D97-AF65-F5344CB8AC3E}">
        <p14:creationId xmlns:p14="http://schemas.microsoft.com/office/powerpoint/2010/main" val="281985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energy.ca.gov/" TargetMode="External"/><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6.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arget="https://www.usgs.gov/" TargetMode="External" Type="http://schemas.openxmlformats.org/officeDocument/2006/relationships/hyperlink"/><Relationship Id="rId2" Target="../notesSlides/notesSlide10.xml" Type="http://schemas.openxmlformats.org/officeDocument/2006/relationships/notesSlide"/><Relationship Id="rId1" Target="../slideLayouts/slideLayout2.xml" Type="http://schemas.openxmlformats.org/officeDocument/2006/relationships/slideLayout"/><Relationship Id="rId6" Target="../media/image31.jpg" Type="http://schemas.openxmlformats.org/officeDocument/2006/relationships/image"/><Relationship Id="rId5" Target="../media/image6.png" Type="http://schemas.openxmlformats.org/officeDocument/2006/relationships/image"/><Relationship Id="rId4" Target="../media/image30.jpeg" Type="http://schemas.openxmlformats.org/officeDocument/2006/relationships/image"/></Relationships>
</file>

<file path=ppt/slides/_rels/slide13.xml.rels><?xml version="1.0" encoding="UTF-8" standalone="yes" ?><Relationships xmlns="http://schemas.openxmlformats.org/package/2006/relationships"><Relationship Id="rId3" Target="../media/image33.jpeg" Type="http://schemas.openxmlformats.org/officeDocument/2006/relationships/image"/><Relationship Id="rId2" Target="../media/image32.png" Type="http://schemas.openxmlformats.org/officeDocument/2006/relationships/image"/><Relationship Id="rId1" Target="../slideLayouts/slideLayout2.xml" Type="http://schemas.openxmlformats.org/officeDocument/2006/relationships/slideLayout"/><Relationship Id="rId5" Target="../media/image6.png" Type="http://schemas.openxmlformats.org/officeDocument/2006/relationships/image"/><Relationship Id="rId4" Target="../media/image34.jpeg" Type="http://schemas.openxmlformats.org/officeDocument/2006/relationships/image"/></Relationships>
</file>

<file path=ppt/slides/_rels/slide14.xml.rels><?xml version="1.0" encoding="UTF-8" standalone="yes" ?><Relationships xmlns="http://schemas.openxmlformats.org/package/2006/relationships"><Relationship Id="rId8" Target="../media/image38.png" Type="http://schemas.openxmlformats.org/officeDocument/2006/relationships/image"/><Relationship Id="rId3" Target="https://frap.fire.ca.gov/frap-projects/fire-perimeters/" TargetMode="External" Type="http://schemas.openxmlformats.org/officeDocument/2006/relationships/hyperlink"/><Relationship Id="rId7" Target="../media/image37.png" Type="http://schemas.openxmlformats.org/officeDocument/2006/relationships/image"/><Relationship Id="rId2" Target="../notesSlides/notesSlide11.xml" Type="http://schemas.openxmlformats.org/officeDocument/2006/relationships/notesSlide"/><Relationship Id="rId1" Target="../slideLayouts/slideLayout2.xml" Type="http://schemas.openxmlformats.org/officeDocument/2006/relationships/slideLayout"/><Relationship Id="rId6" Target="../media/image6.png" Type="http://schemas.openxmlformats.org/officeDocument/2006/relationships/image"/><Relationship Id="rId5" Target="../media/image36.jpeg" Type="http://schemas.openxmlformats.org/officeDocument/2006/relationships/image"/><Relationship Id="rId4" Target="../media/image35.jpeg" Type="http://schemas.openxmlformats.org/officeDocument/2006/relationships/image"/></Relationships>
</file>

<file path=ppt/slides/_rels/slide15.xml.rels><?xml version="1.0" encoding="UTF-8" standalone="yes" ?><Relationships xmlns="http://schemas.openxmlformats.org/package/2006/relationships"><Relationship Id="rId3" Target="../media/image39.jpeg" Type="http://schemas.openxmlformats.org/officeDocument/2006/relationships/image"/><Relationship Id="rId2" Target="../notesSlides/notesSlide12.xml" Type="http://schemas.openxmlformats.org/officeDocument/2006/relationships/notesSlide"/><Relationship Id="rId1" Target="../slideLayouts/slideLayout2.xml" Type="http://schemas.openxmlformats.org/officeDocument/2006/relationships/slideLayout"/><Relationship Id="rId4" Target="../media/image6.png" Type="http://schemas.openxmlformats.org/officeDocument/2006/relationships/image"/></Relationships>
</file>

<file path=ppt/slides/_rels/slide16.xml.rels><?xml version="1.0" encoding="UTF-8" standalone="yes" ?><Relationships xmlns="http://schemas.openxmlformats.org/package/2006/relationships"><Relationship Id="rId3" Target="../media/image40.jpeg" Type="http://schemas.openxmlformats.org/officeDocument/2006/relationships/image"/><Relationship Id="rId2" Target="../notesSlides/notesSlide13.xml" Type="http://schemas.openxmlformats.org/officeDocument/2006/relationships/notesSlide"/><Relationship Id="rId1" Target="../slideLayouts/slideLayout2.xml" Type="http://schemas.openxmlformats.org/officeDocument/2006/relationships/slideLayout"/><Relationship Id="rId4" Target="../media/image6.png" Type="http://schemas.openxmlformats.org/officeDocument/2006/relationships/image"/></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8" Target="../media/image6.png" Type="http://schemas.openxmlformats.org/officeDocument/2006/relationships/image"/><Relationship Id="rId3" Target="../media/image45.png" Type="http://schemas.openxmlformats.org/officeDocument/2006/relationships/image"/><Relationship Id="rId7" Target="../media/image49.jpeg" Type="http://schemas.openxmlformats.org/officeDocument/2006/relationships/image"/><Relationship Id="rId2" Target="../notesSlides/notesSlide16.xml" Type="http://schemas.openxmlformats.org/officeDocument/2006/relationships/notesSlide"/><Relationship Id="rId1" Target="../slideLayouts/slideLayout2.xml" Type="http://schemas.openxmlformats.org/officeDocument/2006/relationships/slideLayout"/><Relationship Id="rId6" Target="../media/image48.png" Type="http://schemas.openxmlformats.org/officeDocument/2006/relationships/image"/><Relationship Id="rId5" Target="../media/image47.png" Type="http://schemas.openxmlformats.org/officeDocument/2006/relationships/image"/><Relationship Id="rId4" Target="../media/image46.png" Type="http://schemas.openxmlformats.org/officeDocument/2006/relationships/image"/></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arget="../media/image51.jpeg" Type="http://schemas.openxmlformats.org/officeDocument/2006/relationships/image"/><Relationship Id="rId2" Target="../notesSlides/notesSlide18.xml" Type="http://schemas.openxmlformats.org/officeDocument/2006/relationships/notesSlide"/><Relationship Id="rId1" Target="../slideLayouts/slideLayout2.xml" Type="http://schemas.openxmlformats.org/officeDocument/2006/relationships/slideLayout"/></Relationships>
</file>

<file path=ppt/slides/_rels/slide22.xml.rels><?xml version="1.0" encoding="UTF-8" standalone="yes" ?><Relationships xmlns="http://schemas.openxmlformats.org/package/2006/relationships"><Relationship Id="rId3" Target="../media/image52.jpeg" Type="http://schemas.openxmlformats.org/officeDocument/2006/relationships/image"/><Relationship Id="rId2" Target="../notesSlides/notesSlide19.xml" Type="http://schemas.openxmlformats.org/officeDocument/2006/relationships/notesSlide"/><Relationship Id="rId1" Target="../slideLayouts/slideLayout2.xml" Type="http://schemas.openxmlformats.org/officeDocument/2006/relationships/slideLayout"/><Relationship Id="rId4" Target="../media/image6.png" Type="http://schemas.openxmlformats.org/officeDocument/2006/relationships/image"/></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5.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6.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arget="../media/image57.jpeg" Type="http://schemas.openxmlformats.org/officeDocument/2006/relationships/image"/><Relationship Id="rId2" Target="../notesSlides/notesSlide21.xml" Type="http://schemas.openxmlformats.org/officeDocument/2006/relationships/notesSlide"/><Relationship Id="rId1" Target="../slideLayouts/slideLayout2.xml" Type="http://schemas.openxmlformats.org/officeDocument/2006/relationships/slideLayout"/><Relationship Id="rId4" Target="../media/image6.png" Type="http://schemas.openxmlformats.org/officeDocument/2006/relationships/image"/></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59.png"/><Relationship Id="rId4" Type="http://schemas.microsoft.com/office/2007/relationships/hdphoto" Target="../media/hdphoto5.wdp"/></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62.png"/><Relationship Id="rId4" Type="http://schemas.microsoft.com/office/2007/relationships/hdphoto" Target="../media/hdphoto8.wdp"/></Relationships>
</file>

<file path=ppt/slides/_rels/slide29.xml.rels><?xml version="1.0" encoding="UTF-8" standalone="yes" ?><Relationships xmlns="http://schemas.openxmlformats.org/package/2006/relationships"><Relationship Id="rId8" Target="../media/hdphoto12.wdp" Type="http://schemas.microsoft.com/office/2007/relationships/hdphoto"/><Relationship Id="rId13" Target="../media/image6.png" Type="http://schemas.openxmlformats.org/officeDocument/2006/relationships/image"/><Relationship Id="rId3" Target="../media/image63.jpeg" Type="http://schemas.openxmlformats.org/officeDocument/2006/relationships/image"/><Relationship Id="rId7" Target="../media/image65.jpeg" Type="http://schemas.openxmlformats.org/officeDocument/2006/relationships/image"/><Relationship Id="rId12" Target="../media/hdphoto14.wdp" Type="http://schemas.microsoft.com/office/2007/relationships/hdphoto"/><Relationship Id="rId2" Target="../notesSlides/notesSlide25.xml" Type="http://schemas.openxmlformats.org/officeDocument/2006/relationships/notesSlide"/><Relationship Id="rId1" Target="../slideLayouts/slideLayout2.xml" Type="http://schemas.openxmlformats.org/officeDocument/2006/relationships/slideLayout"/><Relationship Id="rId6" Target="../media/hdphoto11.wdp" Type="http://schemas.microsoft.com/office/2007/relationships/hdphoto"/><Relationship Id="rId11" Target="../media/image67.jpeg" Type="http://schemas.openxmlformats.org/officeDocument/2006/relationships/image"/><Relationship Id="rId5" Target="../media/image64.jpeg" Type="http://schemas.openxmlformats.org/officeDocument/2006/relationships/image"/><Relationship Id="rId10" Target="../media/hdphoto13.wdp" Type="http://schemas.microsoft.com/office/2007/relationships/hdphoto"/><Relationship Id="rId4" Target="../media/hdphoto10.wdp" Type="http://schemas.microsoft.com/office/2007/relationships/hdphoto"/><Relationship Id="rId9" Target="../media/image66.jpeg" Type="http://schemas.openxmlformats.org/officeDocument/2006/relationships/image"/></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8.png"/><Relationship Id="rId7" Type="http://schemas.openxmlformats.org/officeDocument/2006/relationships/image" Target="../media/image71.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jpg"/><Relationship Id="rId4" Type="http://schemas.openxmlformats.org/officeDocument/2006/relationships/image" Target="../media/image6.png"/><Relationship Id="rId9" Type="http://schemas.openxmlformats.org/officeDocument/2006/relationships/image" Target="../media/image73.svg"/></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5.jpg"/><Relationship Id="rId4" Type="http://schemas.openxmlformats.org/officeDocument/2006/relationships/image" Target="../media/image74.jpg"/></Relationships>
</file>

<file path=ppt/slides/_rels/slide32.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jpg"/><Relationship Id="rId7" Type="http://schemas.openxmlformats.org/officeDocument/2006/relationships/image" Target="../media/image80.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jpg"/></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83.jpg"/><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4.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5.jp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arget="../media/hdphoto15.wdp" Type="http://schemas.microsoft.com/office/2007/relationships/hdphoto"/><Relationship Id="rId2" Target="../media/image86.jpeg" Type="http://schemas.openxmlformats.org/officeDocument/2006/relationships/image"/><Relationship Id="rId1" Target="../slideLayouts/slideLayout6.xml" Type="http://schemas.openxmlformats.org/officeDocument/2006/relationships/slideLayout"/><Relationship Id="rId4" Target="../media/image6.png" Type="http://schemas.openxmlformats.org/officeDocument/2006/relationships/image"/></Relationships>
</file>

<file path=ppt/slides/_rels/slide37.xml.rels><?xml version="1.0" encoding="UTF-8" standalone="yes" ?><Relationships xmlns="http://schemas.openxmlformats.org/package/2006/relationships"><Relationship Id="rId2" Target="../media/image87.jpeg" Type="http://schemas.openxmlformats.org/officeDocument/2006/relationships/image"/><Relationship Id="rId1" Target="../slideLayouts/slideLayout6.xml" Type="http://schemas.openxmlformats.org/officeDocument/2006/relationships/slideLayout"/></Relationships>
</file>

<file path=ppt/slides/_rels/slide3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arget="../media/image89.jpeg" Type="http://schemas.openxmlformats.org/officeDocument/2006/relationships/image"/><Relationship Id="rId1" Target="../slideLayouts/slideLayout6.xml" Type="http://schemas.openxmlformats.org/officeDocument/2006/relationships/slideLayout"/></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arget="../media/image91.jpeg" Type="http://schemas.openxmlformats.org/officeDocument/2006/relationships/image"/><Relationship Id="rId1" Target="../slideLayouts/slideLayout6.xml" Type="http://schemas.openxmlformats.org/officeDocument/2006/relationships/slideLayout"/></Relationships>
</file>

<file path=ppt/slides/_rels/slide42.xml.rels><?xml version="1.0" encoding="UTF-8" standalone="yes" ?><Relationships xmlns="http://schemas.openxmlformats.org/package/2006/relationships"><Relationship Id="rId2" Target="../media/image92.jpeg" Type="http://schemas.openxmlformats.org/officeDocument/2006/relationships/image"/><Relationship Id="rId1" Target="../slideLayouts/slideLayout6.xml" Type="http://schemas.openxmlformats.org/officeDocument/2006/relationships/slideLayout"/></Relationships>
</file>

<file path=ppt/slides/_rels/slide43.xml.rels><?xml version="1.0" encoding="UTF-8" standalone="yes" ?><Relationships xmlns="http://schemas.openxmlformats.org/package/2006/relationships"><Relationship Id="rId2" Target="../media/image93.jpeg" Type="http://schemas.openxmlformats.org/officeDocument/2006/relationships/image"/><Relationship Id="rId1" Target="../slideLayouts/slideLayout6.xml" Type="http://schemas.openxmlformats.org/officeDocument/2006/relationships/slideLayout"/></Relationships>
</file>

<file path=ppt/slides/_rels/slide44.xml.rels><?xml version="1.0" encoding="UTF-8" standalone="yes" ?><Relationships xmlns="http://schemas.openxmlformats.org/package/2006/relationships"><Relationship Id="rId2" Target="../media/image94.jpeg" Type="http://schemas.openxmlformats.org/officeDocument/2006/relationships/image"/><Relationship Id="rId1" Target="../slideLayouts/slideLayout6.xml" Type="http://schemas.openxmlformats.org/officeDocument/2006/relationships/slideLayout"/></Relationships>
</file>

<file path=ppt/slides/_rels/slide4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arget="../media/image96.jpeg" Type="http://schemas.openxmlformats.org/officeDocument/2006/relationships/image"/><Relationship Id="rId1" Target="../slideLayouts/slideLayout6.xml" Type="http://schemas.openxmlformats.org/officeDocument/2006/relationships/slideLayout"/></Relationships>
</file>

<file path=ppt/slides/_rels/slide47.xml.rels><?xml version="1.0" encoding="UTF-8" standalone="yes" ?><Relationships xmlns="http://schemas.openxmlformats.org/package/2006/relationships"><Relationship Id="rId2" Target="../media/image97.jpeg" Type="http://schemas.openxmlformats.org/officeDocument/2006/relationships/image"/><Relationship Id="rId1" Target="../slideLayouts/slideLayout6.xml" Type="http://schemas.openxmlformats.org/officeDocument/2006/relationships/slideLayout"/></Relationships>
</file>

<file path=ppt/slides/_rels/slide4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arget="../media/image18.jpeg" Type="http://schemas.openxmlformats.org/officeDocument/2006/relationships/image"/><Relationship Id="rId2" Target="../notesSlides/notesSlide6.xml" Type="http://schemas.openxmlformats.org/officeDocument/2006/relationships/notesSlide"/><Relationship Id="rId1" Target="../slideLayouts/slideLayout2.xml" Type="http://schemas.openxmlformats.org/officeDocument/2006/relationships/slideLayout"/><Relationship Id="rId5" Target="../media/image19.jpg" Type="http://schemas.openxmlformats.org/officeDocument/2006/relationships/image"/><Relationship Id="rId4" Target="../media/image6.png" Type="http://schemas.openxmlformats.org/officeDocument/2006/relationships/image"/></Relationships>
</file>

<file path=ppt/slides/_rels/slide8.xml.rels><?xml version="1.0" encoding="UTF-8" standalone="yes"?>
<Relationships xmlns="http://schemas.openxmlformats.org/package/2006/relationships"><Relationship Id="rId3" Type="http://schemas.openxmlformats.org/officeDocument/2006/relationships/hyperlink" Target="https://www.ncdc.noaa.gov/cdo-web/datatools/lcd."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arget="../media/image21.jpeg" Type="http://schemas.openxmlformats.org/officeDocument/2006/relationships/image"/><Relationship Id="rId2" Target="../notesSlides/notesSlide8.xml" Type="http://schemas.openxmlformats.org/officeDocument/2006/relationships/notesSlide"/><Relationship Id="rId1" Target="../slideLayouts/slideLayout2.xml" Type="http://schemas.openxmlformats.org/officeDocument/2006/relationships/slideLayout"/><Relationship Id="rId5" Target="../media/image22.png" Type="http://schemas.openxmlformats.org/officeDocument/2006/relationships/image"/><Relationship Id="rId4" Target="../media/image6.png" Type="http://schemas.openxmlformats.org/officeDocument/2006/relationships/image"/></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5" name="Picture 4" descr="A close up of a fire&#10;&#10;Description automatically generated">
            <a:extLst>
              <a:ext uri="{FF2B5EF4-FFF2-40B4-BE49-F238E27FC236}">
                <a16:creationId xmlns:a16="http://schemas.microsoft.com/office/drawing/2014/main" id="{2CCB6D62-1BF6-498F-A2BE-19316A619125}"/>
              </a:ext>
            </a:extLst>
          </p:cNvPr>
          <p:cNvPicPr>
            <a:picLocks noChangeAspect="1"/>
          </p:cNvPicPr>
          <p:nvPr/>
        </p:nvPicPr>
        <p:blipFill>
          <a:blip r:embed="rId3"/>
          <a:stretch>
            <a:fillRect/>
          </a:stretch>
        </p:blipFill>
        <p:spPr>
          <a:xfrm>
            <a:off x="0" y="3048"/>
            <a:ext cx="12192000" cy="6851904"/>
          </a:xfrm>
          <a:prstGeom prst="rect">
            <a:avLst/>
          </a:prstGeom>
        </p:spPr>
      </p:pic>
      <p:sp>
        <p:nvSpPr>
          <p:cNvPr id="88" name="Google Shape;88;p1"/>
          <p:cNvSpPr/>
          <p:nvPr/>
        </p:nvSpPr>
        <p:spPr>
          <a:xfrm>
            <a:off x="403735" y="664735"/>
            <a:ext cx="4689252" cy="4574149"/>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Calibri"/>
              <a:buNone/>
            </a:pPr>
            <a:endParaRPr sz="1800" b="0" i="0" u="none" strike="noStrike" cap="none" dirty="0">
              <a:solidFill>
                <a:schemeClr val="lt1"/>
              </a:solidFill>
              <a:latin typeface="Calibri"/>
              <a:ea typeface="Calibri"/>
              <a:cs typeface="Calibri"/>
              <a:sym typeface="Calibri"/>
            </a:endParaRPr>
          </a:p>
        </p:txBody>
      </p:sp>
      <p:cxnSp>
        <p:nvCxnSpPr>
          <p:cNvPr id="93" name="Google Shape;93;p1"/>
          <p:cNvCxnSpPr>
            <a:cxnSpLocks/>
          </p:cNvCxnSpPr>
          <p:nvPr/>
        </p:nvCxnSpPr>
        <p:spPr>
          <a:xfrm>
            <a:off x="669958" y="3016720"/>
            <a:ext cx="3970792" cy="0"/>
          </a:xfrm>
          <a:prstGeom prst="straightConnector1">
            <a:avLst/>
          </a:prstGeom>
          <a:noFill/>
          <a:ln w="22225" cap="flat" cmpd="sng">
            <a:solidFill>
              <a:srgbClr val="D9D9D9"/>
            </a:solidFill>
            <a:prstDash val="solid"/>
            <a:miter lim="800000"/>
            <a:headEnd type="none" w="sm" len="sm"/>
            <a:tailEnd type="none" w="sm" len="sm"/>
          </a:ln>
        </p:spPr>
      </p:cxnSp>
      <p:sp>
        <p:nvSpPr>
          <p:cNvPr id="95" name="Google Shape;95;p1"/>
          <p:cNvSpPr txBox="1"/>
          <p:nvPr/>
        </p:nvSpPr>
        <p:spPr>
          <a:xfrm>
            <a:off x="3370932" y="3076542"/>
            <a:ext cx="1269818" cy="488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300" dirty="0">
                <a:solidFill>
                  <a:srgbClr val="FFFFFF"/>
                </a:solidFill>
                <a:latin typeface="+mj-lt"/>
                <a:ea typeface="Times New Roman"/>
                <a:cs typeface="Times New Roman"/>
                <a:sym typeface="Times New Roman"/>
              </a:rPr>
              <a:t>Team 4</a:t>
            </a:r>
            <a:endParaRPr sz="2300" dirty="0">
              <a:solidFill>
                <a:srgbClr val="FFFFFF"/>
              </a:solidFill>
              <a:latin typeface="+mj-lt"/>
              <a:ea typeface="Times New Roman"/>
              <a:cs typeface="Times New Roman"/>
              <a:sym typeface="Times New Roman"/>
            </a:endParaRPr>
          </a:p>
        </p:txBody>
      </p:sp>
      <p:sp>
        <p:nvSpPr>
          <p:cNvPr id="2" name="TextBox 1">
            <a:extLst>
              <a:ext uri="{FF2B5EF4-FFF2-40B4-BE49-F238E27FC236}">
                <a16:creationId xmlns:a16="http://schemas.microsoft.com/office/drawing/2014/main" id="{9A83ACFC-380A-42EC-B472-B51007378463}"/>
              </a:ext>
            </a:extLst>
          </p:cNvPr>
          <p:cNvSpPr txBox="1"/>
          <p:nvPr/>
        </p:nvSpPr>
        <p:spPr>
          <a:xfrm>
            <a:off x="720439" y="3553951"/>
            <a:ext cx="4467226" cy="1569660"/>
          </a:xfrm>
          <a:prstGeom prst="rect">
            <a:avLst/>
          </a:prstGeom>
          <a:noFill/>
        </p:spPr>
        <p:txBody>
          <a:bodyPr wrap="square" rtlCol="0">
            <a:spAutoFit/>
          </a:bodyPr>
          <a:lstStyle/>
          <a:p>
            <a:r>
              <a:rPr lang="en-US" sz="1600" dirty="0">
                <a:solidFill>
                  <a:schemeClr val="bg1"/>
                </a:solidFill>
                <a:latin typeface="+mj-lt"/>
                <a:cs typeface="Times New Roman" panose="02020603050405020304" pitchFamily="18" charset="0"/>
              </a:rPr>
              <a:t>Megha Rajam Rao</a:t>
            </a:r>
          </a:p>
          <a:p>
            <a:r>
              <a:rPr lang="en-US" sz="1600" dirty="0">
                <a:solidFill>
                  <a:schemeClr val="bg1"/>
                </a:solidFill>
                <a:latin typeface="+mj-lt"/>
                <a:cs typeface="Times New Roman" panose="02020603050405020304" pitchFamily="18" charset="0"/>
              </a:rPr>
              <a:t>Venkata Anil Kumar Thota</a:t>
            </a:r>
            <a:br>
              <a:rPr lang="en-US" sz="1600" dirty="0">
                <a:solidFill>
                  <a:schemeClr val="bg1"/>
                </a:solidFill>
                <a:latin typeface="+mj-lt"/>
                <a:cs typeface="Times New Roman" panose="02020603050405020304" pitchFamily="18" charset="0"/>
              </a:rPr>
            </a:br>
            <a:r>
              <a:rPr lang="en-US" sz="1600" dirty="0">
                <a:solidFill>
                  <a:schemeClr val="bg1"/>
                </a:solidFill>
                <a:latin typeface="+mj-lt"/>
                <a:cs typeface="Times New Roman" panose="02020603050405020304" pitchFamily="18" charset="0"/>
              </a:rPr>
              <a:t>Qiao Liu</a:t>
            </a:r>
          </a:p>
          <a:p>
            <a:r>
              <a:rPr lang="en-US" sz="1600" dirty="0">
                <a:solidFill>
                  <a:schemeClr val="bg1"/>
                </a:solidFill>
                <a:latin typeface="+mj-lt"/>
                <a:cs typeface="Times New Roman" panose="02020603050405020304" pitchFamily="18" charset="0"/>
              </a:rPr>
              <a:t>Nandini Puppala</a:t>
            </a:r>
          </a:p>
          <a:p>
            <a:r>
              <a:rPr lang="en-US" sz="1600" dirty="0">
                <a:solidFill>
                  <a:schemeClr val="bg1"/>
                </a:solidFill>
                <a:latin typeface="+mj-lt"/>
                <a:cs typeface="Times New Roman" panose="02020603050405020304" pitchFamily="18" charset="0"/>
              </a:rPr>
              <a:t>Prathusha Koouri</a:t>
            </a:r>
          </a:p>
          <a:p>
            <a:endParaRPr lang="en-US" sz="1600" dirty="0">
              <a:solidFill>
                <a:schemeClr val="bg1"/>
              </a:solidFill>
              <a:latin typeface="+mj-lt"/>
              <a:cs typeface="Times New Roman" panose="02020603050405020304" pitchFamily="18" charset="0"/>
            </a:endParaRPr>
          </a:p>
        </p:txBody>
      </p:sp>
      <p:pic>
        <p:nvPicPr>
          <p:cNvPr id="12" name="Picture 11">
            <a:extLst>
              <a:ext uri="{FF2B5EF4-FFF2-40B4-BE49-F238E27FC236}">
                <a16:creationId xmlns:a16="http://schemas.microsoft.com/office/drawing/2014/main" id="{F4CFFA51-70E5-4BB6-ACB0-6A4121E5F803}"/>
              </a:ext>
            </a:extLst>
          </p:cNvPr>
          <p:cNvPicPr>
            <a:picLocks noChangeAspect="1"/>
          </p:cNvPicPr>
          <p:nvPr/>
        </p:nvPicPr>
        <p:blipFill>
          <a:blip r:embed="rId4"/>
          <a:stretch>
            <a:fillRect/>
          </a:stretch>
        </p:blipFill>
        <p:spPr>
          <a:xfrm>
            <a:off x="10048972" y="5238884"/>
            <a:ext cx="1835187" cy="1441078"/>
          </a:xfrm>
          <a:prstGeom prst="rect">
            <a:avLst/>
          </a:prstGeom>
        </p:spPr>
      </p:pic>
      <p:pic>
        <p:nvPicPr>
          <p:cNvPr id="14" name="Picture 13" descr="A sunset over a grass field&#10;&#10;Description automatically generated">
            <a:extLst>
              <a:ext uri="{FF2B5EF4-FFF2-40B4-BE49-F238E27FC236}">
                <a16:creationId xmlns:a16="http://schemas.microsoft.com/office/drawing/2014/main" id="{B58D795F-BBE5-43F9-A69A-95BCE0851CA9}"/>
              </a:ext>
            </a:extLst>
          </p:cNvPr>
          <p:cNvPicPr>
            <a:picLocks noChangeAspect="1"/>
          </p:cNvPicPr>
          <p:nvPr/>
        </p:nvPicPr>
        <p:blipFill>
          <a:blip r:embed="rId5"/>
          <a:stretch>
            <a:fillRect/>
          </a:stretch>
        </p:blipFill>
        <p:spPr>
          <a:xfrm>
            <a:off x="10048971" y="3564942"/>
            <a:ext cx="1866080" cy="1441078"/>
          </a:xfrm>
          <a:prstGeom prst="rect">
            <a:avLst/>
          </a:prstGeom>
        </p:spPr>
      </p:pic>
      <p:pic>
        <p:nvPicPr>
          <p:cNvPr id="16" name="Picture 15" descr="A sunset over a body of water&#10;&#10;Description automatically generated">
            <a:extLst>
              <a:ext uri="{FF2B5EF4-FFF2-40B4-BE49-F238E27FC236}">
                <a16:creationId xmlns:a16="http://schemas.microsoft.com/office/drawing/2014/main" id="{71232E48-2306-42A7-8430-71AF1A60DE13}"/>
              </a:ext>
            </a:extLst>
          </p:cNvPr>
          <p:cNvPicPr>
            <a:picLocks noChangeAspect="1"/>
          </p:cNvPicPr>
          <p:nvPr/>
        </p:nvPicPr>
        <p:blipFill>
          <a:blip r:embed="rId6"/>
          <a:stretch>
            <a:fillRect/>
          </a:stretch>
        </p:blipFill>
        <p:spPr>
          <a:xfrm>
            <a:off x="10048971" y="226485"/>
            <a:ext cx="1866080" cy="1441078"/>
          </a:xfrm>
          <a:prstGeom prst="rect">
            <a:avLst/>
          </a:prstGeom>
        </p:spPr>
      </p:pic>
      <p:pic>
        <p:nvPicPr>
          <p:cNvPr id="20" name="Picture 19" descr="A close up of a plant&#10;&#10;Description automatically generated">
            <a:extLst>
              <a:ext uri="{FF2B5EF4-FFF2-40B4-BE49-F238E27FC236}">
                <a16:creationId xmlns:a16="http://schemas.microsoft.com/office/drawing/2014/main" id="{82C951B1-2969-4BE2-A639-4BD7BEE7531C}"/>
              </a:ext>
            </a:extLst>
          </p:cNvPr>
          <p:cNvPicPr>
            <a:picLocks noChangeAspect="1"/>
          </p:cNvPicPr>
          <p:nvPr/>
        </p:nvPicPr>
        <p:blipFill>
          <a:blip r:embed="rId7"/>
          <a:stretch>
            <a:fillRect/>
          </a:stretch>
        </p:blipFill>
        <p:spPr>
          <a:xfrm>
            <a:off x="10048971" y="1900427"/>
            <a:ext cx="1866080" cy="1441078"/>
          </a:xfrm>
          <a:prstGeom prst="rect">
            <a:avLst/>
          </a:prstGeom>
        </p:spPr>
      </p:pic>
      <p:pic>
        <p:nvPicPr>
          <p:cNvPr id="29" name="Picture 28" descr="A picture containing drawing&#10;&#10;Description automatically generated">
            <a:extLst>
              <a:ext uri="{FF2B5EF4-FFF2-40B4-BE49-F238E27FC236}">
                <a16:creationId xmlns:a16="http://schemas.microsoft.com/office/drawing/2014/main" id="{592717D9-A311-44D8-A008-87BFB82DE45B}"/>
              </a:ext>
            </a:extLst>
          </p:cNvPr>
          <p:cNvPicPr>
            <a:picLocks noChangeAspect="1"/>
          </p:cNvPicPr>
          <p:nvPr/>
        </p:nvPicPr>
        <p:blipFill>
          <a:blip r:embed="rId8"/>
          <a:stretch>
            <a:fillRect/>
          </a:stretch>
        </p:blipFill>
        <p:spPr>
          <a:xfrm>
            <a:off x="3542062" y="3831725"/>
            <a:ext cx="1154420" cy="1154420"/>
          </a:xfrm>
          <a:prstGeom prst="rect">
            <a:avLst/>
          </a:prstGeom>
          <a:effectLst>
            <a:innerShdw blurRad="63500" dist="50800" dir="2700000">
              <a:prstClr val="black">
                <a:alpha val="50000"/>
              </a:prstClr>
            </a:innerShdw>
          </a:effectLst>
          <a:scene3d>
            <a:camera prst="orthographicFront"/>
            <a:lightRig rig="threePt" dir="t"/>
          </a:scene3d>
          <a:sp3d>
            <a:bevelT w="165100" prst="coolSlant"/>
          </a:sp3d>
        </p:spPr>
      </p:pic>
      <p:sp>
        <p:nvSpPr>
          <p:cNvPr id="31" name="Google Shape;88;p1">
            <a:extLst>
              <a:ext uri="{FF2B5EF4-FFF2-40B4-BE49-F238E27FC236}">
                <a16:creationId xmlns:a16="http://schemas.microsoft.com/office/drawing/2014/main" id="{99DF2B86-8AAD-4EB7-A59C-3F60A41CEF15}"/>
              </a:ext>
            </a:extLst>
          </p:cNvPr>
          <p:cNvSpPr/>
          <p:nvPr/>
        </p:nvSpPr>
        <p:spPr>
          <a:xfrm>
            <a:off x="403735" y="5455832"/>
            <a:ext cx="2491505" cy="737433"/>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chemeClr val="bg1"/>
                </a:solidFill>
                <a:cs typeface="Times New Roman" panose="02020603050405020304" pitchFamily="18" charset="0"/>
              </a:rPr>
              <a:t>Guide:    </a:t>
            </a:r>
          </a:p>
          <a:p>
            <a:pPr algn="ctr"/>
            <a:r>
              <a:rPr lang="en-US" sz="1800" dirty="0">
                <a:solidFill>
                  <a:schemeClr val="bg1"/>
                </a:solidFill>
                <a:cs typeface="Times New Roman" panose="02020603050405020304" pitchFamily="18" charset="0"/>
              </a:rPr>
              <a:t>Dr. Jerry Gao</a:t>
            </a:r>
          </a:p>
        </p:txBody>
      </p:sp>
      <p:sp>
        <p:nvSpPr>
          <p:cNvPr id="32" name="Google Shape;88;p1">
            <a:extLst>
              <a:ext uri="{FF2B5EF4-FFF2-40B4-BE49-F238E27FC236}">
                <a16:creationId xmlns:a16="http://schemas.microsoft.com/office/drawing/2014/main" id="{57769F05-8820-42C7-BE62-7B8BD7D1ABD0}"/>
              </a:ext>
            </a:extLst>
          </p:cNvPr>
          <p:cNvSpPr/>
          <p:nvPr/>
        </p:nvSpPr>
        <p:spPr>
          <a:xfrm>
            <a:off x="2807300" y="5455832"/>
            <a:ext cx="2285688" cy="737433"/>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chemeClr val="bg1"/>
                </a:solidFill>
                <a:cs typeface="Times New Roman" panose="02020603050405020304" pitchFamily="18" charset="0"/>
              </a:rPr>
              <a:t>Advisor:  </a:t>
            </a:r>
          </a:p>
          <a:p>
            <a:pPr algn="ctr"/>
            <a:r>
              <a:rPr lang="en-US" sz="1800" dirty="0">
                <a:solidFill>
                  <a:schemeClr val="bg1"/>
                </a:solidFill>
                <a:cs typeface="Times New Roman" panose="02020603050405020304" pitchFamily="18" charset="0"/>
              </a:rPr>
              <a:t>Dr. Lee Chang</a:t>
            </a:r>
          </a:p>
        </p:txBody>
      </p:sp>
      <p:sp>
        <p:nvSpPr>
          <p:cNvPr id="18" name="Google Shape;89;p1">
            <a:extLst>
              <a:ext uri="{FF2B5EF4-FFF2-40B4-BE49-F238E27FC236}">
                <a16:creationId xmlns:a16="http://schemas.microsoft.com/office/drawing/2014/main" id="{8921D563-7B2E-40C9-9618-5BEA1B6AB775}"/>
              </a:ext>
            </a:extLst>
          </p:cNvPr>
          <p:cNvSpPr txBox="1">
            <a:spLocks/>
          </p:cNvSpPr>
          <p:nvPr/>
        </p:nvSpPr>
        <p:spPr>
          <a:xfrm>
            <a:off x="720439" y="959027"/>
            <a:ext cx="3285402" cy="1892429"/>
          </a:xfrm>
          <a:prstGeom prst="rect">
            <a:avLst/>
          </a:prstGeom>
          <a:noFill/>
          <a:ln>
            <a:noFill/>
          </a:ln>
        </p:spPr>
        <p:txBody>
          <a:bodyPr spcFirstLastPara="1" vert="horz" wrap="square" lIns="91425" tIns="45700" rIns="91425" bIns="45700" rtlCol="0" anchor="b"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rgbClr val="FFFFFF"/>
              </a:buClr>
              <a:buSzPts val="4800"/>
              <a:buFont typeface="Calibri"/>
              <a:buNone/>
            </a:pPr>
            <a:r>
              <a:rPr lang="en-US" sz="2800" dirty="0">
                <a:solidFill>
                  <a:srgbClr val="FFFFFF"/>
                </a:solidFill>
                <a:ea typeface="Times New Roman"/>
                <a:cs typeface="Times New Roman"/>
                <a:sym typeface="Times New Roman"/>
              </a:rPr>
              <a:t>Data-Driven Wildfire Risk Prediction with augmented spatial accuracy</a:t>
            </a:r>
            <a:endParaRPr lang="en-US" sz="3600" dirty="0">
              <a:ea typeface="Times New Roman"/>
              <a:cs typeface="Times New Roman"/>
              <a:sym typeface="Times New Roman"/>
            </a:endParaRPr>
          </a:p>
        </p:txBody>
      </p:sp>
      <p:pic>
        <p:nvPicPr>
          <p:cNvPr id="19" name="Picture 18" descr="A drawing of a cartoon character&#10;&#10;Description automatically generated">
            <a:extLst>
              <a:ext uri="{FF2B5EF4-FFF2-40B4-BE49-F238E27FC236}">
                <a16:creationId xmlns:a16="http://schemas.microsoft.com/office/drawing/2014/main" id="{0B353944-5798-4330-A306-D54F85501B05}"/>
              </a:ext>
            </a:extLst>
          </p:cNvPr>
          <p:cNvPicPr/>
          <p:nvPr/>
        </p:nvPicPr>
        <p:blipFill>
          <a:blip r:embed="rId9" cstate="print">
            <a:alphaModFix amt="70000"/>
            <a:extLst>
              <a:ext uri="{28A0092B-C50C-407E-A947-70E740481C1C}">
                <a14:useLocalDpi xmlns:a14="http://schemas.microsoft.com/office/drawing/2010/main" val="0"/>
              </a:ext>
            </a:extLst>
          </a:blip>
          <a:stretch>
            <a:fillRect/>
          </a:stretch>
        </p:blipFill>
        <p:spPr>
          <a:xfrm>
            <a:off x="2530009" y="5571105"/>
            <a:ext cx="554581" cy="510306"/>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80">
                                          <p:stCondLst>
                                            <p:cond delay="0"/>
                                          </p:stCondLst>
                                        </p:cTn>
                                        <p:tgtEl>
                                          <p:spTgt spid="29"/>
                                        </p:tgtEl>
                                      </p:cBhvr>
                                    </p:animEffect>
                                    <p:anim calcmode="lin" valueType="num">
                                      <p:cBhvr>
                                        <p:cTn id="8"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13" dur="26">
                                          <p:stCondLst>
                                            <p:cond delay="650"/>
                                          </p:stCondLst>
                                        </p:cTn>
                                        <p:tgtEl>
                                          <p:spTgt spid="29"/>
                                        </p:tgtEl>
                                      </p:cBhvr>
                                      <p:to x="100000" y="60000"/>
                                    </p:animScale>
                                    <p:animScale>
                                      <p:cBhvr>
                                        <p:cTn id="14" dur="166" decel="50000">
                                          <p:stCondLst>
                                            <p:cond delay="676"/>
                                          </p:stCondLst>
                                        </p:cTn>
                                        <p:tgtEl>
                                          <p:spTgt spid="29"/>
                                        </p:tgtEl>
                                      </p:cBhvr>
                                      <p:to x="100000" y="100000"/>
                                    </p:animScale>
                                    <p:animScale>
                                      <p:cBhvr>
                                        <p:cTn id="15" dur="26">
                                          <p:stCondLst>
                                            <p:cond delay="1312"/>
                                          </p:stCondLst>
                                        </p:cTn>
                                        <p:tgtEl>
                                          <p:spTgt spid="29"/>
                                        </p:tgtEl>
                                      </p:cBhvr>
                                      <p:to x="100000" y="80000"/>
                                    </p:animScale>
                                    <p:animScale>
                                      <p:cBhvr>
                                        <p:cTn id="16" dur="166" decel="50000">
                                          <p:stCondLst>
                                            <p:cond delay="1338"/>
                                          </p:stCondLst>
                                        </p:cTn>
                                        <p:tgtEl>
                                          <p:spTgt spid="29"/>
                                        </p:tgtEl>
                                      </p:cBhvr>
                                      <p:to x="100000" y="100000"/>
                                    </p:animScale>
                                    <p:animScale>
                                      <p:cBhvr>
                                        <p:cTn id="17" dur="26">
                                          <p:stCondLst>
                                            <p:cond delay="1642"/>
                                          </p:stCondLst>
                                        </p:cTn>
                                        <p:tgtEl>
                                          <p:spTgt spid="29"/>
                                        </p:tgtEl>
                                      </p:cBhvr>
                                      <p:to x="100000" y="90000"/>
                                    </p:animScale>
                                    <p:animScale>
                                      <p:cBhvr>
                                        <p:cTn id="18" dur="166" decel="50000">
                                          <p:stCondLst>
                                            <p:cond delay="1668"/>
                                          </p:stCondLst>
                                        </p:cTn>
                                        <p:tgtEl>
                                          <p:spTgt spid="29"/>
                                        </p:tgtEl>
                                      </p:cBhvr>
                                      <p:to x="100000" y="100000"/>
                                    </p:animScale>
                                    <p:animScale>
                                      <p:cBhvr>
                                        <p:cTn id="19" dur="26">
                                          <p:stCondLst>
                                            <p:cond delay="1808"/>
                                          </p:stCondLst>
                                        </p:cTn>
                                        <p:tgtEl>
                                          <p:spTgt spid="29"/>
                                        </p:tgtEl>
                                      </p:cBhvr>
                                      <p:to x="100000" y="95000"/>
                                    </p:animScale>
                                    <p:animScale>
                                      <p:cBhvr>
                                        <p:cTn id="20" dur="166" decel="50000">
                                          <p:stCondLst>
                                            <p:cond delay="1834"/>
                                          </p:stCondLst>
                                        </p:cTn>
                                        <p:tgtEl>
                                          <p:spTgt spid="2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44;p5">
            <a:extLst>
              <a:ext uri="{FF2B5EF4-FFF2-40B4-BE49-F238E27FC236}">
                <a16:creationId xmlns:a16="http://schemas.microsoft.com/office/drawing/2014/main" id="{81C7E17A-D923-4020-8E32-658944F95440}"/>
              </a:ext>
            </a:extLst>
          </p:cNvPr>
          <p:cNvSpPr txBox="1">
            <a:spLocks noGrp="1"/>
          </p:cNvSpPr>
          <p:nvPr>
            <p:ph type="title"/>
          </p:nvPr>
        </p:nvSpPr>
        <p:spPr>
          <a:xfrm>
            <a:off x="5841507" y="559293"/>
            <a:ext cx="6350493" cy="1686758"/>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Autofit/>
          </a:bodyPr>
          <a:lstStyle/>
          <a:p>
            <a:pPr marL="457200" lvl="0" indent="0" algn="ctr" rtl="0">
              <a:lnSpc>
                <a:spcPct val="90000"/>
              </a:lnSpc>
              <a:spcBef>
                <a:spcPts val="0"/>
              </a:spcBef>
              <a:spcAft>
                <a:spcPts val="0"/>
              </a:spcAft>
              <a:buClr>
                <a:schemeClr val="dk1"/>
              </a:buClr>
              <a:buSzPts val="3600"/>
              <a:buFont typeface="Times New Roman"/>
              <a:buNone/>
            </a:pPr>
            <a:r>
              <a:rPr lang="en-US" sz="2400" b="1" dirty="0">
                <a:latin typeface="+mj-lt"/>
                <a:ea typeface="Times New Roman"/>
                <a:cs typeface="Times New Roman"/>
                <a:sym typeface="Times New Roman"/>
              </a:rPr>
              <a:t>Hourly Dry-bulb temperature, relative humidity and wind speed</a:t>
            </a:r>
            <a:br>
              <a:rPr lang="en-US" sz="2400" b="1" dirty="0">
                <a:latin typeface="+mj-lt"/>
                <a:ea typeface="Times New Roman"/>
                <a:cs typeface="Times New Roman"/>
                <a:sym typeface="Times New Roman"/>
              </a:rPr>
            </a:br>
            <a:r>
              <a:rPr lang="en-US" sz="2400" b="1" dirty="0">
                <a:latin typeface="+mj-lt"/>
                <a:ea typeface="Times New Roman"/>
                <a:cs typeface="Times New Roman"/>
                <a:sym typeface="Times New Roman"/>
              </a:rPr>
              <a:t>- Comparison of Before, Start, During and After Fire</a:t>
            </a:r>
            <a:endParaRPr sz="2800" dirty="0">
              <a:latin typeface="+mj-lt"/>
            </a:endParaRPr>
          </a:p>
        </p:txBody>
      </p:sp>
      <p:pic>
        <p:nvPicPr>
          <p:cNvPr id="4" name="image2.png">
            <a:extLst>
              <a:ext uri="{FF2B5EF4-FFF2-40B4-BE49-F238E27FC236}">
                <a16:creationId xmlns:a16="http://schemas.microsoft.com/office/drawing/2014/main" id="{EDBC86A2-63F1-4617-898A-0AFDFBE81473}"/>
              </a:ext>
            </a:extLst>
          </p:cNvPr>
          <p:cNvPicPr/>
          <p:nvPr/>
        </p:nvPicPr>
        <p:blipFill>
          <a:blip r:embed="rId2"/>
          <a:srcRect/>
          <a:stretch>
            <a:fillRect/>
          </a:stretch>
        </p:blipFill>
        <p:spPr>
          <a:xfrm>
            <a:off x="0" y="26670"/>
            <a:ext cx="5943600" cy="3547110"/>
          </a:xfrm>
          <a:prstGeom prst="rect">
            <a:avLst/>
          </a:prstGeom>
          <a:ln/>
        </p:spPr>
      </p:pic>
      <p:pic>
        <p:nvPicPr>
          <p:cNvPr id="5" name="image3.png">
            <a:extLst>
              <a:ext uri="{FF2B5EF4-FFF2-40B4-BE49-F238E27FC236}">
                <a16:creationId xmlns:a16="http://schemas.microsoft.com/office/drawing/2014/main" id="{E672B0C8-1BE9-4D8C-B5B9-4D688D03E34A}"/>
              </a:ext>
            </a:extLst>
          </p:cNvPr>
          <p:cNvPicPr/>
          <p:nvPr/>
        </p:nvPicPr>
        <p:blipFill>
          <a:blip r:embed="rId3"/>
          <a:srcRect/>
          <a:stretch>
            <a:fillRect/>
          </a:stretch>
        </p:blipFill>
        <p:spPr>
          <a:xfrm>
            <a:off x="0" y="3573780"/>
            <a:ext cx="6010183" cy="3284220"/>
          </a:xfrm>
          <a:prstGeom prst="rect">
            <a:avLst/>
          </a:prstGeom>
          <a:ln/>
        </p:spPr>
      </p:pic>
      <p:pic>
        <p:nvPicPr>
          <p:cNvPr id="6" name="image4.png">
            <a:extLst>
              <a:ext uri="{FF2B5EF4-FFF2-40B4-BE49-F238E27FC236}">
                <a16:creationId xmlns:a16="http://schemas.microsoft.com/office/drawing/2014/main" id="{FAEBD95C-BB46-4AFA-8E7A-ECF4F39D186F}"/>
              </a:ext>
            </a:extLst>
          </p:cNvPr>
          <p:cNvPicPr/>
          <p:nvPr/>
        </p:nvPicPr>
        <p:blipFill rotWithShape="1">
          <a:blip r:embed="rId4"/>
          <a:srcRect t="1295"/>
          <a:stretch/>
        </p:blipFill>
        <p:spPr>
          <a:xfrm>
            <a:off x="5942965" y="2707689"/>
            <a:ext cx="5943600" cy="3384576"/>
          </a:xfrm>
          <a:prstGeom prst="rect">
            <a:avLst/>
          </a:prstGeom>
          <a:ln/>
        </p:spPr>
      </p:pic>
      <p:pic>
        <p:nvPicPr>
          <p:cNvPr id="8" name="Picture 7" descr="A picture containing drawing&#10;&#10;Description automatically generated">
            <a:extLst>
              <a:ext uri="{FF2B5EF4-FFF2-40B4-BE49-F238E27FC236}">
                <a16:creationId xmlns:a16="http://schemas.microsoft.com/office/drawing/2014/main" id="{B83A3DB9-CF5A-4755-8A89-5CD3E8EE8EBD}"/>
              </a:ext>
            </a:extLst>
          </p:cNvPr>
          <p:cNvPicPr>
            <a:picLocks noChangeAspect="1"/>
          </p:cNvPicPr>
          <p:nvPr/>
        </p:nvPicPr>
        <p:blipFill>
          <a:blip r:embed="rId5"/>
          <a:stretch>
            <a:fillRect/>
          </a:stretch>
        </p:blipFill>
        <p:spPr>
          <a:xfrm>
            <a:off x="11055807" y="1780815"/>
            <a:ext cx="997859" cy="997859"/>
          </a:xfrm>
          <a:prstGeom prst="rect">
            <a:avLst/>
          </a:prstGeom>
          <a:scene3d>
            <a:camera prst="orthographicFront"/>
            <a:lightRig rig="threePt" dir="t"/>
          </a:scene3d>
          <a:sp3d>
            <a:bevelT w="165100" prst="coolSlant"/>
          </a:sp3d>
        </p:spPr>
      </p:pic>
      <p:sp>
        <p:nvSpPr>
          <p:cNvPr id="9" name="Rectangle 8">
            <a:extLst>
              <a:ext uri="{FF2B5EF4-FFF2-40B4-BE49-F238E27FC236}">
                <a16:creationId xmlns:a16="http://schemas.microsoft.com/office/drawing/2014/main" id="{42DEB735-FC83-46BC-A01A-F857AD96C37D}"/>
              </a:ext>
            </a:extLst>
          </p:cNvPr>
          <p:cNvSpPr/>
          <p:nvPr/>
        </p:nvSpPr>
        <p:spPr>
          <a:xfrm>
            <a:off x="337352" y="195310"/>
            <a:ext cx="1799629" cy="276999"/>
          </a:xfrm>
          <a:prstGeom prst="rect">
            <a:avLst/>
          </a:prstGeom>
          <a:solidFill>
            <a:srgbClr val="AFEAFF"/>
          </a:solidFill>
        </p:spPr>
        <p:txBody>
          <a:bodyPr wrap="square">
            <a:spAutoFit/>
          </a:bodyPr>
          <a:lstStyle/>
          <a:p>
            <a:pPr lvl="0"/>
            <a:r>
              <a:rPr lang="en-US" sz="1200" b="1" dirty="0">
                <a:latin typeface="Arial" panose="020B0604020202020204" pitchFamily="34" charset="0"/>
                <a:ea typeface="Times New Roman"/>
                <a:cs typeface="Arial" panose="020B0604020202020204" pitchFamily="34" charset="0"/>
                <a:sym typeface="Times New Roman"/>
              </a:rPr>
              <a:t>Dry-bulb temperature</a:t>
            </a:r>
          </a:p>
        </p:txBody>
      </p:sp>
      <p:sp>
        <p:nvSpPr>
          <p:cNvPr id="10" name="Rectangle 9">
            <a:extLst>
              <a:ext uri="{FF2B5EF4-FFF2-40B4-BE49-F238E27FC236}">
                <a16:creationId xmlns:a16="http://schemas.microsoft.com/office/drawing/2014/main" id="{3ACA80F6-6107-40D3-A684-8DC90A3C4E9A}"/>
              </a:ext>
            </a:extLst>
          </p:cNvPr>
          <p:cNvSpPr/>
          <p:nvPr/>
        </p:nvSpPr>
        <p:spPr>
          <a:xfrm>
            <a:off x="337353" y="3742421"/>
            <a:ext cx="1544714" cy="275208"/>
          </a:xfrm>
          <a:prstGeom prst="rect">
            <a:avLst/>
          </a:prstGeom>
          <a:solidFill>
            <a:srgbClr val="AFEAFF"/>
          </a:solidFill>
        </p:spPr>
        <p:txBody>
          <a:bodyPr wrap="square">
            <a:spAutoFit/>
          </a:bodyPr>
          <a:lstStyle/>
          <a:p>
            <a:pPr lvl="0"/>
            <a:r>
              <a:rPr lang="en-US" sz="1200" b="1" dirty="0">
                <a:latin typeface="Arial" panose="020B0604020202020204" pitchFamily="34" charset="0"/>
                <a:ea typeface="Times New Roman"/>
                <a:cs typeface="Arial" panose="020B0604020202020204" pitchFamily="34" charset="0"/>
                <a:sym typeface="Times New Roman"/>
              </a:rPr>
              <a:t>Relative humidity</a:t>
            </a:r>
          </a:p>
        </p:txBody>
      </p:sp>
      <p:sp>
        <p:nvSpPr>
          <p:cNvPr id="11" name="Rectangle 10">
            <a:extLst>
              <a:ext uri="{FF2B5EF4-FFF2-40B4-BE49-F238E27FC236}">
                <a16:creationId xmlns:a16="http://schemas.microsoft.com/office/drawing/2014/main" id="{8FCC5FB2-F588-45C0-8D66-26E0C88B9602}"/>
              </a:ext>
            </a:extLst>
          </p:cNvPr>
          <p:cNvSpPr/>
          <p:nvPr/>
        </p:nvSpPr>
        <p:spPr>
          <a:xfrm>
            <a:off x="6172938" y="2868620"/>
            <a:ext cx="1115629" cy="276999"/>
          </a:xfrm>
          <a:prstGeom prst="rect">
            <a:avLst/>
          </a:prstGeom>
          <a:solidFill>
            <a:srgbClr val="AFEAFF"/>
          </a:solidFill>
        </p:spPr>
        <p:txBody>
          <a:bodyPr wrap="square">
            <a:spAutoFit/>
          </a:bodyPr>
          <a:lstStyle/>
          <a:p>
            <a:pPr lvl="0"/>
            <a:r>
              <a:rPr lang="en-US" sz="1200" b="1" dirty="0">
                <a:latin typeface="Arial" panose="020B0604020202020204" pitchFamily="34" charset="0"/>
                <a:ea typeface="Times New Roman"/>
                <a:cs typeface="Arial" panose="020B0604020202020204" pitchFamily="34" charset="0"/>
                <a:sym typeface="Times New Roman"/>
              </a:rPr>
              <a:t>Wind speed</a:t>
            </a:r>
          </a:p>
        </p:txBody>
      </p:sp>
    </p:spTree>
    <p:extLst>
      <p:ext uri="{BB962C8B-B14F-4D97-AF65-F5344CB8AC3E}">
        <p14:creationId xmlns:p14="http://schemas.microsoft.com/office/powerpoint/2010/main" val="55396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3" name="Google Shape;163;p6"/>
          <p:cNvSpPr txBox="1">
            <a:spLocks noGrp="1"/>
          </p:cNvSpPr>
          <p:nvPr>
            <p:ph type="title"/>
          </p:nvPr>
        </p:nvSpPr>
        <p:spPr>
          <a:xfrm>
            <a:off x="-1" y="280720"/>
            <a:ext cx="12191999" cy="6984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Powerline Data</a:t>
            </a:r>
            <a:endParaRPr sz="3600" dirty="0">
              <a:latin typeface="+mj-lt"/>
            </a:endParaRPr>
          </a:p>
        </p:txBody>
      </p:sp>
      <p:sp>
        <p:nvSpPr>
          <p:cNvPr id="164" name="Google Shape;164;p6"/>
          <p:cNvSpPr txBox="1">
            <a:spLocks noGrp="1"/>
          </p:cNvSpPr>
          <p:nvPr>
            <p:ph idx="1"/>
          </p:nvPr>
        </p:nvSpPr>
        <p:spPr>
          <a:xfrm>
            <a:off x="527052" y="1161492"/>
            <a:ext cx="11029408" cy="41624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1800" dirty="0">
                <a:latin typeface="+mj-lt"/>
                <a:ea typeface="Times New Roman"/>
                <a:cs typeface="Times New Roman"/>
                <a:sym typeface="Times New Roman"/>
              </a:rPr>
              <a:t>California Energy Commission created an Electric transmission line geospatial data layer to display the electric transmission grid in California.</a:t>
            </a:r>
            <a:endParaRPr sz="24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Format</a:t>
            </a:r>
            <a:r>
              <a:rPr lang="en-US" sz="1800" dirty="0">
                <a:latin typeface="+mj-lt"/>
                <a:ea typeface="Times New Roman"/>
                <a:cs typeface="Times New Roman"/>
                <a:sym typeface="Times New Roman"/>
              </a:rPr>
              <a:t> – Shape file</a:t>
            </a:r>
          </a:p>
          <a:p>
            <a:pPr marL="228600" indent="-228600">
              <a:buSzPts val="2000"/>
            </a:pPr>
            <a:r>
              <a:rPr lang="en-US" sz="1800" b="1" dirty="0">
                <a:latin typeface="+mj-lt"/>
                <a:ea typeface="Times New Roman"/>
                <a:cs typeface="Times New Roman" panose="02020603050405020304" pitchFamily="18" charset="0"/>
                <a:sym typeface="Times New Roman"/>
              </a:rPr>
              <a:t>Size - </a:t>
            </a:r>
            <a:r>
              <a:rPr lang="en-US" sz="1800" dirty="0">
                <a:latin typeface="+mj-lt"/>
                <a:ea typeface="Times New Roman"/>
                <a:cs typeface="Times New Roman" panose="02020603050405020304" pitchFamily="18" charset="0"/>
                <a:sym typeface="Times New Roman"/>
              </a:rPr>
              <a:t>58</a:t>
            </a:r>
            <a:r>
              <a:rPr lang="en-US" sz="1800" b="1" dirty="0">
                <a:latin typeface="+mj-lt"/>
                <a:ea typeface="Times New Roman"/>
                <a:cs typeface="Times New Roman" panose="02020603050405020304" pitchFamily="18" charset="0"/>
                <a:sym typeface="Times New Roman"/>
              </a:rPr>
              <a:t> </a:t>
            </a:r>
            <a:r>
              <a:rPr lang="en-US" sz="1800" dirty="0">
                <a:latin typeface="+mj-lt"/>
                <a:ea typeface="Times New Roman"/>
                <a:cs typeface="Times New Roman" panose="02020603050405020304" pitchFamily="18" charset="0"/>
                <a:sym typeface="Times New Roman"/>
              </a:rPr>
              <a:t>KB</a:t>
            </a:r>
            <a:endParaRPr sz="1800" dirty="0">
              <a:latin typeface="+mj-lt"/>
              <a:cs typeface="Times New Roman" panose="02020603050405020304" pitchFamily="18" charset="0"/>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Source</a:t>
            </a:r>
            <a:r>
              <a:rPr lang="en-US" sz="1800" dirty="0">
                <a:latin typeface="+mj-lt"/>
                <a:ea typeface="Times New Roman"/>
                <a:cs typeface="Times New Roman"/>
                <a:sym typeface="Times New Roman"/>
              </a:rPr>
              <a:t> - </a:t>
            </a:r>
            <a:r>
              <a:rPr lang="en-US" sz="1800" u="sng" dirty="0">
                <a:solidFill>
                  <a:schemeClr val="hlink"/>
                </a:solidFill>
                <a:latin typeface="+mj-lt"/>
                <a:ea typeface="Times New Roman"/>
                <a:cs typeface="Times New Roman"/>
                <a:sym typeface="Times New Roman"/>
                <a:hlinkClick r:id="rId3"/>
              </a:rPr>
              <a:t>https://www.energy.ca.gov/</a:t>
            </a:r>
            <a:endParaRPr sz="1800" dirty="0">
              <a:latin typeface="+mj-lt"/>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1800" dirty="0">
                <a:latin typeface="+mj-lt"/>
                <a:ea typeface="Times New Roman"/>
                <a:cs typeface="Times New Roman"/>
                <a:sym typeface="Times New Roman"/>
              </a:rPr>
              <a:t>Converted Shape file to data frame using QGIS tool</a:t>
            </a:r>
            <a:endParaRPr sz="1800" dirty="0">
              <a:latin typeface="+mj-lt"/>
              <a:ea typeface="Times New Roman"/>
              <a:cs typeface="Times New Roman"/>
              <a:sym typeface="Times New Roman"/>
            </a:endParaRPr>
          </a:p>
          <a:p>
            <a:pPr marL="228600" lvl="0" indent="0" algn="l" rtl="0">
              <a:lnSpc>
                <a:spcPct val="90000"/>
              </a:lnSpc>
              <a:spcBef>
                <a:spcPts val="1000"/>
              </a:spcBef>
              <a:spcAft>
                <a:spcPts val="0"/>
              </a:spcAft>
              <a:buNone/>
            </a:pPr>
            <a:endParaRPr sz="1800" b="1" dirty="0">
              <a:latin typeface="+mj-lt"/>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p:txBody>
      </p:sp>
      <p:grpSp>
        <p:nvGrpSpPr>
          <p:cNvPr id="168" name="Google Shape;168;p6"/>
          <p:cNvGrpSpPr/>
          <p:nvPr/>
        </p:nvGrpSpPr>
        <p:grpSpPr>
          <a:xfrm>
            <a:off x="11391089" y="2"/>
            <a:ext cx="800910" cy="1799616"/>
            <a:chOff x="10918968" y="713127"/>
            <a:chExt cx="1273032" cy="2532832"/>
          </a:xfrm>
        </p:grpSpPr>
        <p:sp>
          <p:nvSpPr>
            <p:cNvPr id="169" name="Google Shape;169;p6"/>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70" name="Google Shape;170;p6"/>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aphicFrame>
        <p:nvGraphicFramePr>
          <p:cNvPr id="14" name="Table 5">
            <a:extLst>
              <a:ext uri="{FF2B5EF4-FFF2-40B4-BE49-F238E27FC236}">
                <a16:creationId xmlns:a16="http://schemas.microsoft.com/office/drawing/2014/main" id="{E777F44E-CD62-42C2-BA4B-EB8DCD024A9B}"/>
              </a:ext>
            </a:extLst>
          </p:cNvPr>
          <p:cNvGraphicFramePr>
            <a:graphicFrameLocks noGrp="1"/>
          </p:cNvGraphicFramePr>
          <p:nvPr>
            <p:extLst>
              <p:ext uri="{D42A27DB-BD31-4B8C-83A1-F6EECF244321}">
                <p14:modId xmlns:p14="http://schemas.microsoft.com/office/powerpoint/2010/main" val="3034773239"/>
              </p:ext>
            </p:extLst>
          </p:nvPr>
        </p:nvGraphicFramePr>
        <p:xfrm>
          <a:off x="7409636" y="3793787"/>
          <a:ext cx="4146824" cy="2825292"/>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889150">
                  <a:extLst>
                    <a:ext uri="{9D8B030D-6E8A-4147-A177-3AD203B41FA5}">
                      <a16:colId xmlns:a16="http://schemas.microsoft.com/office/drawing/2014/main" val="4665965"/>
                    </a:ext>
                  </a:extLst>
                </a:gridCol>
                <a:gridCol w="2257674">
                  <a:extLst>
                    <a:ext uri="{9D8B030D-6E8A-4147-A177-3AD203B41FA5}">
                      <a16:colId xmlns:a16="http://schemas.microsoft.com/office/drawing/2014/main" val="4247050983"/>
                    </a:ext>
                  </a:extLst>
                </a:gridCol>
              </a:tblGrid>
              <a:tr h="264580">
                <a:tc>
                  <a:txBody>
                    <a:bodyPr/>
                    <a:lstStyle/>
                    <a:p>
                      <a:pPr marL="0" marR="0" algn="ctr" fontAlgn="t">
                        <a:lnSpc>
                          <a:spcPct val="115000"/>
                        </a:lnSpc>
                        <a:spcBef>
                          <a:spcPts val="0"/>
                        </a:spcBef>
                        <a:spcAft>
                          <a:spcPts val="0"/>
                        </a:spcAft>
                      </a:pPr>
                      <a:r>
                        <a:rPr lang="en-US" sz="1100" b="1" u="none" strike="noStrike" dirty="0">
                          <a:effectLst/>
                          <a:latin typeface="+mj-lt"/>
                          <a:cs typeface="Times New Roman" panose="02020603050405020304" pitchFamily="18" charset="0"/>
                        </a:rPr>
                        <a:t>Parameter</a:t>
                      </a:r>
                      <a:endParaRPr lang="en-US" sz="1100" b="0" i="0" u="none" strike="noStrike" dirty="0">
                        <a:effectLst/>
                        <a:latin typeface="+mj-lt"/>
                        <a:cs typeface="Times New Roman" panose="02020603050405020304" pitchFamily="18" charset="0"/>
                      </a:endParaRPr>
                    </a:p>
                  </a:txBody>
                  <a:tcPr marL="151735" marR="151735" marT="21074" marB="0">
                    <a:solidFill>
                      <a:srgbClr val="00B0F0"/>
                    </a:solidFill>
                  </a:tcPr>
                </a:tc>
                <a:tc>
                  <a:txBody>
                    <a:bodyPr/>
                    <a:lstStyle/>
                    <a:p>
                      <a:pPr marL="0" marR="0" algn="ctr" fontAlgn="t">
                        <a:lnSpc>
                          <a:spcPct val="115000"/>
                        </a:lnSpc>
                        <a:spcBef>
                          <a:spcPts val="0"/>
                        </a:spcBef>
                        <a:spcAft>
                          <a:spcPts val="0"/>
                        </a:spcAft>
                      </a:pPr>
                      <a:r>
                        <a:rPr lang="en-US" sz="1100" b="1" u="none" strike="noStrike" dirty="0">
                          <a:effectLst/>
                          <a:latin typeface="+mj-lt"/>
                          <a:cs typeface="Times New Roman" panose="02020603050405020304" pitchFamily="18" charset="0"/>
                        </a:rPr>
                        <a:t>Description</a:t>
                      </a:r>
                      <a:endParaRPr lang="en-US" sz="1100" b="0" i="0" u="none" strike="noStrike" dirty="0">
                        <a:effectLst/>
                        <a:latin typeface="+mj-lt"/>
                        <a:cs typeface="Times New Roman" panose="02020603050405020304" pitchFamily="18" charset="0"/>
                      </a:endParaRPr>
                    </a:p>
                  </a:txBody>
                  <a:tcPr marL="151735" marR="151735" marT="21074" marB="0">
                    <a:solidFill>
                      <a:srgbClr val="00B0F0"/>
                    </a:solidFill>
                  </a:tcPr>
                </a:tc>
                <a:extLst>
                  <a:ext uri="{0D108BD9-81ED-4DB2-BD59-A6C34878D82A}">
                    <a16:rowId xmlns:a16="http://schemas.microsoft.com/office/drawing/2014/main" val="3342384171"/>
                  </a:ext>
                </a:extLst>
              </a:tr>
              <a:tr h="574112">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kV</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Voltage of the powerline</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2349337144"/>
                  </a:ext>
                </a:extLst>
              </a:tr>
              <a:tr h="315992">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Owner</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Owner of the powerline</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2393607288"/>
                  </a:ext>
                </a:extLst>
              </a:tr>
              <a:tr h="503088">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Status</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Whether the line is operating or not</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1189878651"/>
                  </a:ext>
                </a:extLst>
              </a:tr>
              <a:tr h="264580">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Circuit</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Type of circuit</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1272671710"/>
                  </a:ext>
                </a:extLst>
              </a:tr>
              <a:tr h="451470">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Length (Mile)</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Length of the line in miles</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369627880"/>
                  </a:ext>
                </a:extLst>
              </a:tr>
              <a:tr h="451470">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Length (Feet)</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tc>
                  <a:txBody>
                    <a:bodyPr/>
                    <a:lstStyle/>
                    <a:p>
                      <a:pPr marL="0" marR="0" algn="ctr" fontAlgn="t">
                        <a:lnSpc>
                          <a:spcPct val="115000"/>
                        </a:lnSpc>
                        <a:spcBef>
                          <a:spcPts val="0"/>
                        </a:spcBef>
                        <a:spcAft>
                          <a:spcPts val="800"/>
                        </a:spcAft>
                      </a:pPr>
                      <a:r>
                        <a:rPr lang="en-US" sz="1100" b="0" u="none" strike="noStrike" dirty="0">
                          <a:effectLst/>
                          <a:latin typeface="+mj-lt"/>
                          <a:cs typeface="Times New Roman" panose="02020603050405020304" pitchFamily="18" charset="0"/>
                        </a:rPr>
                        <a:t>Length of the line in Feet</a:t>
                      </a:r>
                      <a:endParaRPr lang="en-US" sz="1100" b="0" i="0" u="none" strike="noStrike" dirty="0">
                        <a:effectLst/>
                        <a:latin typeface="+mj-lt"/>
                        <a:cs typeface="Times New Roman" panose="02020603050405020304" pitchFamily="18" charset="0"/>
                      </a:endParaRPr>
                    </a:p>
                  </a:txBody>
                  <a:tcPr marL="151735" marR="151735" marT="21074" marB="0">
                    <a:solidFill>
                      <a:schemeClr val="accent5">
                        <a:lumMod val="20000"/>
                        <a:lumOff val="80000"/>
                      </a:schemeClr>
                    </a:solidFill>
                  </a:tcPr>
                </a:tc>
                <a:extLst>
                  <a:ext uri="{0D108BD9-81ED-4DB2-BD59-A6C34878D82A}">
                    <a16:rowId xmlns:a16="http://schemas.microsoft.com/office/drawing/2014/main" val="2397054254"/>
                  </a:ext>
                </a:extLst>
              </a:tr>
            </a:tbl>
          </a:graphicData>
        </a:graphic>
      </p:graphicFrame>
      <p:pic>
        <p:nvPicPr>
          <p:cNvPr id="15" name="image75.png">
            <a:extLst>
              <a:ext uri="{FF2B5EF4-FFF2-40B4-BE49-F238E27FC236}">
                <a16:creationId xmlns:a16="http://schemas.microsoft.com/office/drawing/2014/main" id="{19028847-9B30-495B-B74C-1C8B2D9A651C}"/>
              </a:ext>
            </a:extLst>
          </p:cNvPr>
          <p:cNvPicPr/>
          <p:nvPr/>
        </p:nvPicPr>
        <p:blipFill rotWithShape="1">
          <a:blip r:embed="rId4"/>
          <a:srcRect l="1968" b="5943"/>
          <a:stretch/>
        </p:blipFill>
        <p:spPr>
          <a:xfrm>
            <a:off x="327349" y="3470797"/>
            <a:ext cx="6882584" cy="3148280"/>
          </a:xfrm>
          <a:prstGeom prst="rect">
            <a:avLst/>
          </a:prstGeom>
          <a:ln>
            <a:solidFill>
              <a:schemeClr val="tx1"/>
            </a:solidFill>
          </a:ln>
          <a:scene3d>
            <a:camera prst="orthographicFront"/>
            <a:lightRig rig="threePt" dir="t"/>
          </a:scene3d>
          <a:sp3d>
            <a:bevelT w="165100" prst="coolSlant"/>
          </a:sp3d>
        </p:spPr>
      </p:pic>
      <p:pic>
        <p:nvPicPr>
          <p:cNvPr id="12" name="Picture 11" descr="A picture containing drawing&#10;&#10;Description automatically generated">
            <a:extLst>
              <a:ext uri="{FF2B5EF4-FFF2-40B4-BE49-F238E27FC236}">
                <a16:creationId xmlns:a16="http://schemas.microsoft.com/office/drawing/2014/main" id="{B8A84E1F-D608-4AE0-BCBE-314B67345A61}"/>
              </a:ext>
            </a:extLst>
          </p:cNvPr>
          <p:cNvPicPr>
            <a:picLocks noChangeAspect="1"/>
          </p:cNvPicPr>
          <p:nvPr/>
        </p:nvPicPr>
        <p:blipFill>
          <a:blip r:embed="rId5"/>
          <a:stretch>
            <a:fillRect/>
          </a:stretch>
        </p:blipFill>
        <p:spPr>
          <a:xfrm>
            <a:off x="10251122" y="-32008"/>
            <a:ext cx="968167" cy="968167"/>
          </a:xfrm>
          <a:prstGeom prst="rect">
            <a:avLst/>
          </a:prstGeom>
          <a:scene3d>
            <a:camera prst="orthographicFront"/>
            <a:lightRig rig="threePt" dir="t"/>
          </a:scene3d>
          <a:sp3d>
            <a:bevelT w="165100" prst="coolSlant"/>
          </a:sp3d>
        </p:spPr>
      </p:pic>
      <p:grpSp>
        <p:nvGrpSpPr>
          <p:cNvPr id="13" name="Google Shape;146;p5">
            <a:extLst>
              <a:ext uri="{FF2B5EF4-FFF2-40B4-BE49-F238E27FC236}">
                <a16:creationId xmlns:a16="http://schemas.microsoft.com/office/drawing/2014/main" id="{283F4BFF-5D6F-4B85-847C-5B8904EBBD45}"/>
              </a:ext>
            </a:extLst>
          </p:cNvPr>
          <p:cNvGrpSpPr/>
          <p:nvPr/>
        </p:nvGrpSpPr>
        <p:grpSpPr>
          <a:xfrm>
            <a:off x="0" y="4601497"/>
            <a:ext cx="1014061" cy="2017580"/>
            <a:chOff x="0" y="4601497"/>
            <a:chExt cx="1014061" cy="2017580"/>
          </a:xfrm>
        </p:grpSpPr>
        <p:sp>
          <p:nvSpPr>
            <p:cNvPr id="16" name="Google Shape;147;p5">
              <a:extLst>
                <a:ext uri="{FF2B5EF4-FFF2-40B4-BE49-F238E27FC236}">
                  <a16:creationId xmlns:a16="http://schemas.microsoft.com/office/drawing/2014/main" id="{86D7FA42-6DA8-40D7-B3F6-22426F520476}"/>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7" name="Google Shape;148;p5">
              <a:extLst>
                <a:ext uri="{FF2B5EF4-FFF2-40B4-BE49-F238E27FC236}">
                  <a16:creationId xmlns:a16="http://schemas.microsoft.com/office/drawing/2014/main" id="{509B8649-B0AA-435F-93E7-546BA6F1D50E}"/>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3" name="Picture 2" descr="A sunset in the background&#10;&#10;Description automatically generated">
            <a:extLst>
              <a:ext uri="{FF2B5EF4-FFF2-40B4-BE49-F238E27FC236}">
                <a16:creationId xmlns:a16="http://schemas.microsoft.com/office/drawing/2014/main" id="{E31A1618-1420-476D-95DC-DCA844570168}"/>
              </a:ext>
            </a:extLst>
          </p:cNvPr>
          <p:cNvPicPr>
            <a:picLocks noChangeAspect="1"/>
          </p:cNvPicPr>
          <p:nvPr/>
        </p:nvPicPr>
        <p:blipFill>
          <a:blip r:embed="rId6"/>
          <a:stretch>
            <a:fillRect/>
          </a:stretch>
        </p:blipFill>
        <p:spPr>
          <a:xfrm>
            <a:off x="9653042" y="1534083"/>
            <a:ext cx="1884259" cy="2144852"/>
          </a:xfrm>
          <a:prstGeom prst="rect">
            <a:avLst/>
          </a:prstGeom>
          <a:effectLst>
            <a:outerShdw blurRad="50800" dist="38100" dir="2700000" algn="tl" rotWithShape="0">
              <a:prstClr val="black">
                <a:alpha val="40000"/>
              </a:prstClr>
            </a:outerShdw>
          </a:effectLst>
        </p:spPr>
      </p:pic>
      <p:pic>
        <p:nvPicPr>
          <p:cNvPr id="18" name="image18.png">
            <a:extLst>
              <a:ext uri="{FF2B5EF4-FFF2-40B4-BE49-F238E27FC236}">
                <a16:creationId xmlns:a16="http://schemas.microsoft.com/office/drawing/2014/main" id="{643AF6E0-72FA-4E2A-9381-4CE78654DD3B}"/>
              </a:ext>
            </a:extLst>
          </p:cNvPr>
          <p:cNvPicPr/>
          <p:nvPr/>
        </p:nvPicPr>
        <p:blipFill>
          <a:blip r:embed="rId7"/>
          <a:srcRect/>
          <a:stretch>
            <a:fillRect/>
          </a:stretch>
        </p:blipFill>
        <p:spPr>
          <a:xfrm>
            <a:off x="7409635" y="1534082"/>
            <a:ext cx="2143631" cy="2144851"/>
          </a:xfrm>
          <a:prstGeom prst="rect">
            <a:avLst/>
          </a:prstGeom>
          <a:ln>
            <a:solidFill>
              <a:schemeClr val="tx1"/>
            </a:solidFill>
          </a:ln>
        </p:spPr>
      </p:pic>
      <p:pic>
        <p:nvPicPr>
          <p:cNvPr id="19" name="image26.png">
            <a:extLst>
              <a:ext uri="{FF2B5EF4-FFF2-40B4-BE49-F238E27FC236}">
                <a16:creationId xmlns:a16="http://schemas.microsoft.com/office/drawing/2014/main" id="{492E8D7C-CDD3-43A8-AC99-F6AAA944109D}"/>
              </a:ext>
            </a:extLst>
          </p:cNvPr>
          <p:cNvPicPr/>
          <p:nvPr/>
        </p:nvPicPr>
        <p:blipFill>
          <a:blip r:embed="rId8"/>
          <a:srcRect/>
          <a:stretch>
            <a:fillRect/>
          </a:stretch>
        </p:blipFill>
        <p:spPr>
          <a:xfrm>
            <a:off x="4532905" y="4652538"/>
            <a:ext cx="2599055" cy="1915498"/>
          </a:xfrm>
          <a:prstGeom prst="rect">
            <a:avLst/>
          </a:prstGeom>
          <a:ln/>
        </p:spPr>
      </p:pic>
      <p:sp>
        <p:nvSpPr>
          <p:cNvPr id="20" name="Google Shape;236;p11">
            <a:extLst>
              <a:ext uri="{FF2B5EF4-FFF2-40B4-BE49-F238E27FC236}">
                <a16:creationId xmlns:a16="http://schemas.microsoft.com/office/drawing/2014/main" id="{5B72BBCE-4C7F-4D43-A96A-7174596A8E9F}"/>
              </a:ext>
            </a:extLst>
          </p:cNvPr>
          <p:cNvSpPr/>
          <p:nvPr/>
        </p:nvSpPr>
        <p:spPr>
          <a:xfrm rot="1320423">
            <a:off x="4079717" y="5023543"/>
            <a:ext cx="450447" cy="102218"/>
          </a:xfrm>
          <a:prstGeom prst="rightArrow">
            <a:avLst>
              <a:gd name="adj1" fmla="val 50000"/>
              <a:gd name="adj2" fmla="val 50000"/>
            </a:avLst>
          </a:prstGeom>
          <a:solidFill>
            <a:srgbClr val="00B0F0"/>
          </a:solidFill>
          <a:ln w="12700" cap="flat" cmpd="sng">
            <a:solidFill>
              <a:schemeClr val="tx1"/>
            </a:solidFill>
            <a:prstDash val="solid"/>
            <a:miter lim="800000"/>
            <a:headEnd type="none" w="sm" len="sm"/>
            <a:tailEnd type="none" w="sm" len="sm"/>
          </a:ln>
          <a:effectLst>
            <a:innerShdw blurRad="63500" dist="50800" dir="2700000">
              <a:prstClr val="black">
                <a:alpha val="50000"/>
              </a:prstClr>
            </a:inn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5" presetClass="entr" presetSubtype="0"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2000"/>
                                        <p:tgtEl>
                                          <p:spTgt spid="20"/>
                                        </p:tgtEl>
                                      </p:cBhvr>
                                    </p:animEffect>
                                    <p:anim calcmode="lin" valueType="num">
                                      <p:cBhvr>
                                        <p:cTn id="13" dur="2000" fill="hold"/>
                                        <p:tgtEl>
                                          <p:spTgt spid="20"/>
                                        </p:tgtEl>
                                        <p:attrNameLst>
                                          <p:attrName>ppt_w</p:attrName>
                                        </p:attrNameLst>
                                      </p:cBhvr>
                                      <p:tavLst>
                                        <p:tav tm="0" fmla="#ppt_w*sin(2.5*pi*$)">
                                          <p:val>
                                            <p:fltVal val="0"/>
                                          </p:val>
                                        </p:tav>
                                        <p:tav tm="100000">
                                          <p:val>
                                            <p:fltVal val="1"/>
                                          </p:val>
                                        </p:tav>
                                      </p:tavLst>
                                    </p:anim>
                                    <p:anim calcmode="lin" valueType="num">
                                      <p:cBhvr>
                                        <p:cTn id="14" dur="2000" fill="hold"/>
                                        <p:tgtEl>
                                          <p:spTgt spid="20"/>
                                        </p:tgtEl>
                                        <p:attrNameLst>
                                          <p:attrName>ppt_h</p:attrName>
                                        </p:attrNameLst>
                                      </p:cBhvr>
                                      <p:tavLst>
                                        <p:tav tm="0">
                                          <p:val>
                                            <p:strVal val="#ppt_h"/>
                                          </p:val>
                                        </p:tav>
                                        <p:tav tm="100000">
                                          <p:val>
                                            <p:strVal val="#ppt_h"/>
                                          </p:val>
                                        </p:tav>
                                      </p:tavLst>
                                    </p:anim>
                                  </p:childTnLst>
                                </p:cTn>
                              </p:par>
                            </p:childTnLst>
                          </p:cTn>
                        </p:par>
                        <p:par>
                          <p:cTn id="15" fill="hold">
                            <p:stCondLst>
                              <p:cond delay="2500"/>
                            </p:stCondLst>
                            <p:childTnLst>
                              <p:par>
                                <p:cTn id="16" presetID="21" presetClass="entr" presetSubtype="1"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heel(1)">
                                      <p:cBhvr>
                                        <p:cTn id="18" dur="2000"/>
                                        <p:tgtEl>
                                          <p:spTgt spid="19"/>
                                        </p:tgtEl>
                                      </p:cBhvr>
                                    </p:animEffect>
                                  </p:childTnLst>
                                </p:cTn>
                              </p:par>
                            </p:childTnLst>
                          </p:cTn>
                        </p:par>
                        <p:par>
                          <p:cTn id="19" fill="hold">
                            <p:stCondLst>
                              <p:cond delay="4500"/>
                            </p:stCondLst>
                            <p:childTnLst>
                              <p:par>
                                <p:cTn id="20" presetID="2" presetClass="entr" presetSubtype="4"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additive="base">
                                        <p:cTn id="22" dur="500" fill="hold"/>
                                        <p:tgtEl>
                                          <p:spTgt spid="18"/>
                                        </p:tgtEl>
                                        <p:attrNameLst>
                                          <p:attrName>ppt_x</p:attrName>
                                        </p:attrNameLst>
                                      </p:cBhvr>
                                      <p:tavLst>
                                        <p:tav tm="0">
                                          <p:val>
                                            <p:strVal val="#ppt_x"/>
                                          </p:val>
                                        </p:tav>
                                        <p:tav tm="100000">
                                          <p:val>
                                            <p:strVal val="#ppt_x"/>
                                          </p:val>
                                        </p:tav>
                                      </p:tavLst>
                                    </p:anim>
                                    <p:anim calcmode="lin" valueType="num">
                                      <p:cBhvr additive="base">
                                        <p:cTn id="23"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sp>
        <p:nvSpPr>
          <p:cNvPr id="176" name="Google Shape;176;p7"/>
          <p:cNvSpPr/>
          <p:nvPr/>
        </p:nvSpPr>
        <p:spPr>
          <a:xfrm>
            <a:off x="189021" y="84745"/>
            <a:ext cx="12002978"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77" name="Google Shape;177;p7"/>
          <p:cNvSpPr txBox="1">
            <a:spLocks noGrp="1"/>
          </p:cNvSpPr>
          <p:nvPr>
            <p:ph type="title"/>
          </p:nvPr>
        </p:nvSpPr>
        <p:spPr>
          <a:xfrm>
            <a:off x="0" y="238923"/>
            <a:ext cx="12192000" cy="697376"/>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Terrain Data</a:t>
            </a:r>
            <a:endParaRPr sz="3600" dirty="0">
              <a:latin typeface="+mj-lt"/>
            </a:endParaRPr>
          </a:p>
        </p:txBody>
      </p:sp>
      <p:sp>
        <p:nvSpPr>
          <p:cNvPr id="178" name="Google Shape;178;p7"/>
          <p:cNvSpPr txBox="1">
            <a:spLocks noGrp="1"/>
          </p:cNvSpPr>
          <p:nvPr>
            <p:ph idx="1"/>
          </p:nvPr>
        </p:nvSpPr>
        <p:spPr>
          <a:xfrm>
            <a:off x="327349" y="1153567"/>
            <a:ext cx="7065127" cy="2539916"/>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000"/>
              <a:buChar char="•"/>
            </a:pPr>
            <a:r>
              <a:rPr lang="en-US" sz="1800" dirty="0">
                <a:latin typeface="+mj-lt"/>
                <a:ea typeface="Times New Roman"/>
                <a:cs typeface="Times New Roman"/>
                <a:sym typeface="Times New Roman"/>
              </a:rPr>
              <a:t>United States Geological Survey provides topography information, which is available in the form of Digital Elevation Models (DEM). </a:t>
            </a:r>
            <a:endParaRPr sz="1800" dirty="0">
              <a:latin typeface="+mj-lt"/>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Format</a:t>
            </a:r>
            <a:r>
              <a:rPr lang="en-US" sz="1800" dirty="0">
                <a:latin typeface="+mj-lt"/>
                <a:ea typeface="Times New Roman"/>
                <a:cs typeface="Times New Roman"/>
                <a:sym typeface="Times New Roman"/>
              </a:rPr>
              <a:t> - DEM file </a:t>
            </a:r>
          </a:p>
          <a:p>
            <a:pPr marL="228600" lvl="0" indent="-228600">
              <a:buSzPts val="2000"/>
            </a:pPr>
            <a:r>
              <a:rPr lang="en-US" sz="1800" b="1" dirty="0">
                <a:latin typeface="+mj-lt"/>
                <a:cs typeface="Times New Roman" panose="02020603050405020304" pitchFamily="18" charset="0"/>
              </a:rPr>
              <a:t>Size</a:t>
            </a:r>
            <a:r>
              <a:rPr lang="en-US" sz="1800" dirty="0">
                <a:latin typeface="+mj-lt"/>
                <a:cs typeface="Times New Roman" panose="02020603050405020304" pitchFamily="18" charset="0"/>
              </a:rPr>
              <a:t> – 1.6 GB</a:t>
            </a:r>
            <a:endParaRPr sz="1800" dirty="0">
              <a:latin typeface="+mj-lt"/>
              <a:cs typeface="Times New Roman" panose="02020603050405020304" pitchFamily="18" charset="0"/>
            </a:endParaRPr>
          </a:p>
          <a:p>
            <a:pPr marL="228600" lvl="0" indent="-228600" algn="l" rtl="0">
              <a:lnSpc>
                <a:spcPct val="90000"/>
              </a:lnSpc>
              <a:spcBef>
                <a:spcPts val="1000"/>
              </a:spcBef>
              <a:spcAft>
                <a:spcPts val="0"/>
              </a:spcAft>
              <a:buClr>
                <a:schemeClr val="dk1"/>
              </a:buClr>
              <a:buSzPts val="2000"/>
              <a:buChar char="•"/>
            </a:pPr>
            <a:r>
              <a:rPr lang="en-US" sz="1800" dirty="0">
                <a:latin typeface="+mj-lt"/>
                <a:ea typeface="Times New Roman"/>
                <a:cs typeface="Times New Roman"/>
                <a:sym typeface="Times New Roman"/>
              </a:rPr>
              <a:t>Calculated parameters from DEM using QGIS tool.</a:t>
            </a:r>
          </a:p>
          <a:p>
            <a:pPr marL="228600" indent="-228600">
              <a:buSzPts val="2000"/>
            </a:pPr>
            <a:r>
              <a:rPr lang="fr-FR" sz="1800" b="1" dirty="0">
                <a:latin typeface="+mj-lt"/>
                <a:ea typeface="Times New Roman"/>
                <a:cs typeface="Times New Roman"/>
                <a:sym typeface="Times New Roman"/>
              </a:rPr>
              <a:t>Source</a:t>
            </a:r>
            <a:r>
              <a:rPr lang="fr-FR" sz="1800" dirty="0">
                <a:latin typeface="+mj-lt"/>
                <a:ea typeface="Times New Roman"/>
                <a:cs typeface="Times New Roman"/>
                <a:sym typeface="Times New Roman"/>
              </a:rPr>
              <a:t> - </a:t>
            </a:r>
            <a:r>
              <a:rPr lang="fr-FR" sz="1800" u="sng" dirty="0">
                <a:solidFill>
                  <a:schemeClr val="hlink"/>
                </a:solidFill>
                <a:latin typeface="+mj-lt"/>
                <a:ea typeface="Times New Roman"/>
                <a:cs typeface="Times New Roman"/>
                <a:sym typeface="Times New Roman"/>
                <a:hlinkClick r:id="rId3"/>
              </a:rPr>
              <a:t>https://www.usgs.gov/</a:t>
            </a:r>
            <a:endParaRPr lang="fr-FR" sz="1800" dirty="0">
              <a:latin typeface="+mj-lt"/>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p:txBody>
      </p:sp>
      <p:grpSp>
        <p:nvGrpSpPr>
          <p:cNvPr id="182" name="Google Shape;182;p7"/>
          <p:cNvGrpSpPr/>
          <p:nvPr/>
        </p:nvGrpSpPr>
        <p:grpSpPr>
          <a:xfrm>
            <a:off x="11219290" y="1"/>
            <a:ext cx="972709" cy="1935307"/>
            <a:chOff x="10918968" y="713127"/>
            <a:chExt cx="1273032" cy="2532832"/>
          </a:xfrm>
        </p:grpSpPr>
        <p:sp>
          <p:nvSpPr>
            <p:cNvPr id="183" name="Google Shape;183;p7"/>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84" name="Google Shape;184;p7"/>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aphicFrame>
        <p:nvGraphicFramePr>
          <p:cNvPr id="12" name="Table 5">
            <a:extLst>
              <a:ext uri="{FF2B5EF4-FFF2-40B4-BE49-F238E27FC236}">
                <a16:creationId xmlns:a16="http://schemas.microsoft.com/office/drawing/2014/main" id="{0F96C6F1-884D-495D-AFAB-22BFF50E6B3A}"/>
              </a:ext>
            </a:extLst>
          </p:cNvPr>
          <p:cNvGraphicFramePr>
            <a:graphicFrameLocks noGrp="1"/>
          </p:cNvGraphicFramePr>
          <p:nvPr>
            <p:extLst>
              <p:ext uri="{D42A27DB-BD31-4B8C-83A1-F6EECF244321}">
                <p14:modId xmlns:p14="http://schemas.microsoft.com/office/powerpoint/2010/main" val="918566587"/>
              </p:ext>
            </p:extLst>
          </p:nvPr>
        </p:nvGraphicFramePr>
        <p:xfrm>
          <a:off x="7243478" y="3433631"/>
          <a:ext cx="4478352" cy="3138660"/>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086190">
                  <a:extLst>
                    <a:ext uri="{9D8B030D-6E8A-4147-A177-3AD203B41FA5}">
                      <a16:colId xmlns:a16="http://schemas.microsoft.com/office/drawing/2014/main" val="4665965"/>
                    </a:ext>
                  </a:extLst>
                </a:gridCol>
                <a:gridCol w="1225125">
                  <a:extLst>
                    <a:ext uri="{9D8B030D-6E8A-4147-A177-3AD203B41FA5}">
                      <a16:colId xmlns:a16="http://schemas.microsoft.com/office/drawing/2014/main" val="4247050983"/>
                    </a:ext>
                  </a:extLst>
                </a:gridCol>
                <a:gridCol w="999817">
                  <a:extLst>
                    <a:ext uri="{9D8B030D-6E8A-4147-A177-3AD203B41FA5}">
                      <a16:colId xmlns:a16="http://schemas.microsoft.com/office/drawing/2014/main" val="459553666"/>
                    </a:ext>
                  </a:extLst>
                </a:gridCol>
                <a:gridCol w="1167220">
                  <a:extLst>
                    <a:ext uri="{9D8B030D-6E8A-4147-A177-3AD203B41FA5}">
                      <a16:colId xmlns:a16="http://schemas.microsoft.com/office/drawing/2014/main" val="2611111565"/>
                    </a:ext>
                  </a:extLst>
                </a:gridCol>
              </a:tblGrid>
              <a:tr h="377856">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Parameter</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rgbClr val="00B0F0"/>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Description</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rgbClr val="00B0F0"/>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Range</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rgbClr val="00B0F0"/>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Unit</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rgbClr val="00B0F0"/>
                    </a:solidFill>
                  </a:tcPr>
                </a:tc>
                <a:extLst>
                  <a:ext uri="{0D108BD9-81ED-4DB2-BD59-A6C34878D82A}">
                    <a16:rowId xmlns:a16="http://schemas.microsoft.com/office/drawing/2014/main" val="3342384171"/>
                  </a:ext>
                </a:extLst>
              </a:tr>
              <a:tr h="548688">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Slope</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Slope of the terrain</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(0, 90)</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degree</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extLst>
                  <a:ext uri="{0D108BD9-81ED-4DB2-BD59-A6C34878D82A}">
                    <a16:rowId xmlns:a16="http://schemas.microsoft.com/office/drawing/2014/main" val="2349337144"/>
                  </a:ext>
                </a:extLst>
              </a:tr>
              <a:tr h="916817">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Aspect</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It is a compass direction that a slope face</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(0, 360)</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azimuth</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extLst>
                  <a:ext uri="{0D108BD9-81ED-4DB2-BD59-A6C34878D82A}">
                    <a16:rowId xmlns:a16="http://schemas.microsoft.com/office/drawing/2014/main" val="2393607288"/>
                  </a:ext>
                </a:extLst>
              </a:tr>
              <a:tr h="916817">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Hill shade</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Terrain surface with sun relative position.</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(0,360)</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tc>
                  <a:txBody>
                    <a:bodyPr/>
                    <a:lstStyle/>
                    <a:p>
                      <a:pPr marL="0" marR="0" lvl="0" indent="0" algn="l" rtl="0">
                        <a:lnSpc>
                          <a:spcPct val="115000"/>
                        </a:lnSpc>
                        <a:spcBef>
                          <a:spcPts val="0"/>
                        </a:spcBef>
                        <a:spcAft>
                          <a:spcPts val="0"/>
                        </a:spcAft>
                        <a:buNone/>
                      </a:pPr>
                      <a:r>
                        <a:rPr lang="en-US" sz="1200" u="none" strike="noStrike" cap="none" dirty="0">
                          <a:latin typeface="+mj-lt"/>
                          <a:cs typeface="Times New Roman" panose="02020603050405020304" pitchFamily="18" charset="0"/>
                        </a:rPr>
                        <a:t>azimuth</a:t>
                      </a:r>
                      <a:endParaRPr sz="1200" u="none" strike="noStrike" cap="none" dirty="0">
                        <a:latin typeface="+mj-lt"/>
                        <a:ea typeface="Times New Roman"/>
                        <a:cs typeface="Times New Roman" panose="02020603050405020304" pitchFamily="18" charset="0"/>
                        <a:sym typeface="Times New Roman"/>
                      </a:endParaRPr>
                    </a:p>
                  </a:txBody>
                  <a:tcPr marL="112075" marR="112075" marT="112075" marB="112075">
                    <a:solidFill>
                      <a:schemeClr val="accent5">
                        <a:lumMod val="20000"/>
                        <a:lumOff val="80000"/>
                      </a:schemeClr>
                    </a:solidFill>
                  </a:tcPr>
                </a:tc>
                <a:extLst>
                  <a:ext uri="{0D108BD9-81ED-4DB2-BD59-A6C34878D82A}">
                    <a16:rowId xmlns:a16="http://schemas.microsoft.com/office/drawing/2014/main" val="1189878651"/>
                  </a:ext>
                </a:extLst>
              </a:tr>
            </a:tbl>
          </a:graphicData>
        </a:graphic>
      </p:graphicFrame>
      <p:grpSp>
        <p:nvGrpSpPr>
          <p:cNvPr id="14" name="Google Shape;146;p5">
            <a:extLst>
              <a:ext uri="{FF2B5EF4-FFF2-40B4-BE49-F238E27FC236}">
                <a16:creationId xmlns:a16="http://schemas.microsoft.com/office/drawing/2014/main" id="{1C648B15-3E81-4C1F-8DC3-A7C4155B6E79}"/>
              </a:ext>
            </a:extLst>
          </p:cNvPr>
          <p:cNvGrpSpPr/>
          <p:nvPr/>
        </p:nvGrpSpPr>
        <p:grpSpPr>
          <a:xfrm>
            <a:off x="0" y="4601497"/>
            <a:ext cx="1014061" cy="2017580"/>
            <a:chOff x="0" y="4601497"/>
            <a:chExt cx="1014061" cy="2017580"/>
          </a:xfrm>
        </p:grpSpPr>
        <p:sp>
          <p:nvSpPr>
            <p:cNvPr id="15" name="Google Shape;147;p5">
              <a:extLst>
                <a:ext uri="{FF2B5EF4-FFF2-40B4-BE49-F238E27FC236}">
                  <a16:creationId xmlns:a16="http://schemas.microsoft.com/office/drawing/2014/main" id="{29C59EC9-09B2-4F3A-9096-5EECD692A318}"/>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6" name="Google Shape;148;p5">
              <a:extLst>
                <a:ext uri="{FF2B5EF4-FFF2-40B4-BE49-F238E27FC236}">
                  <a16:creationId xmlns:a16="http://schemas.microsoft.com/office/drawing/2014/main" id="{B7098085-1A07-4F2D-A08C-F6564C1202C4}"/>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3" name="Picture 2" descr="A close up of a map&#10;&#10;Description automatically generated">
            <a:extLst>
              <a:ext uri="{FF2B5EF4-FFF2-40B4-BE49-F238E27FC236}">
                <a16:creationId xmlns:a16="http://schemas.microsoft.com/office/drawing/2014/main" id="{142D07B9-6A31-4CBB-A7E5-10124CD3F781}"/>
              </a:ext>
            </a:extLst>
          </p:cNvPr>
          <p:cNvPicPr>
            <a:picLocks noChangeAspect="1"/>
          </p:cNvPicPr>
          <p:nvPr/>
        </p:nvPicPr>
        <p:blipFill>
          <a:blip r:embed="rId4"/>
          <a:stretch>
            <a:fillRect/>
          </a:stretch>
        </p:blipFill>
        <p:spPr>
          <a:xfrm>
            <a:off x="327348" y="3586579"/>
            <a:ext cx="6647384" cy="2871545"/>
          </a:xfrm>
          <a:prstGeom prst="rect">
            <a:avLst/>
          </a:prstGeom>
          <a:ln>
            <a:solidFill>
              <a:schemeClr val="tx1"/>
            </a:solidFill>
          </a:ln>
          <a:effectLst>
            <a:outerShdw blurRad="50800" dist="38100" dir="2700000" algn="tl" rotWithShape="0">
              <a:prstClr val="black">
                <a:alpha val="40000"/>
              </a:prstClr>
            </a:outerShdw>
          </a:effectLst>
        </p:spPr>
      </p:pic>
      <p:pic>
        <p:nvPicPr>
          <p:cNvPr id="17" name="Picture 16" descr="A picture containing drawing&#10;&#10;Description automatically generated">
            <a:extLst>
              <a:ext uri="{FF2B5EF4-FFF2-40B4-BE49-F238E27FC236}">
                <a16:creationId xmlns:a16="http://schemas.microsoft.com/office/drawing/2014/main" id="{8F623AF4-3686-4C62-8CFB-6EC61FBE5A66}"/>
              </a:ext>
            </a:extLst>
          </p:cNvPr>
          <p:cNvPicPr>
            <a:picLocks noChangeAspect="1"/>
          </p:cNvPicPr>
          <p:nvPr/>
        </p:nvPicPr>
        <p:blipFill>
          <a:blip r:embed="rId5"/>
          <a:stretch>
            <a:fillRect/>
          </a:stretch>
        </p:blipFill>
        <p:spPr>
          <a:xfrm>
            <a:off x="10501085" y="21655"/>
            <a:ext cx="844665" cy="844665"/>
          </a:xfrm>
          <a:prstGeom prst="rect">
            <a:avLst/>
          </a:prstGeom>
          <a:scene3d>
            <a:camera prst="orthographicFront"/>
            <a:lightRig rig="threePt" dir="t"/>
          </a:scene3d>
          <a:sp3d>
            <a:bevelT w="165100" prst="coolSlant"/>
          </a:sp3d>
        </p:spPr>
      </p:pic>
      <p:pic>
        <p:nvPicPr>
          <p:cNvPr id="4" name="Picture 3" descr="A large waterfall in a forest&#10;&#10;Description automatically generated">
            <a:extLst>
              <a:ext uri="{FF2B5EF4-FFF2-40B4-BE49-F238E27FC236}">
                <a16:creationId xmlns:a16="http://schemas.microsoft.com/office/drawing/2014/main" id="{66E3D24E-2A9B-4A74-8046-061752BFA24B}"/>
              </a:ext>
            </a:extLst>
          </p:cNvPr>
          <p:cNvPicPr>
            <a:picLocks noChangeAspect="1"/>
          </p:cNvPicPr>
          <p:nvPr/>
        </p:nvPicPr>
        <p:blipFill>
          <a:blip r:embed="rId6"/>
          <a:stretch>
            <a:fillRect/>
          </a:stretch>
        </p:blipFill>
        <p:spPr>
          <a:xfrm>
            <a:off x="7243477" y="1094403"/>
            <a:ext cx="4478351" cy="2268503"/>
          </a:xfrm>
          <a:prstGeom prst="rect">
            <a:avLst/>
          </a:prstGeom>
          <a:effectLst>
            <a:outerShdw blurRad="50800" dist="38100" dir="5400000" algn="t"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40.png" descr="A close up of text on a white background&#10;&#10;Description automatically generated">
            <a:extLst>
              <a:ext uri="{FF2B5EF4-FFF2-40B4-BE49-F238E27FC236}">
                <a16:creationId xmlns:a16="http://schemas.microsoft.com/office/drawing/2014/main" id="{2E0CAC81-9846-4435-9B63-7CD90D2835D4}"/>
              </a:ext>
            </a:extLst>
          </p:cNvPr>
          <p:cNvPicPr/>
          <p:nvPr/>
        </p:nvPicPr>
        <p:blipFill>
          <a:blip r:embed="rId2"/>
          <a:stretch>
            <a:fillRect/>
          </a:stretch>
        </p:blipFill>
        <p:spPr>
          <a:xfrm>
            <a:off x="484632" y="1847620"/>
            <a:ext cx="3517119" cy="3156613"/>
          </a:xfrm>
          <a:prstGeom prst="rect">
            <a:avLst/>
          </a:prstGeom>
        </p:spPr>
      </p:pic>
      <p:cxnSp>
        <p:nvCxnSpPr>
          <p:cNvPr id="17" name="Straight Connector 16">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image97.png">
            <a:extLst>
              <a:ext uri="{FF2B5EF4-FFF2-40B4-BE49-F238E27FC236}">
                <a16:creationId xmlns:a16="http://schemas.microsoft.com/office/drawing/2014/main" id="{F3BAEBD9-6EAB-4C10-9373-2D4D623EF9E1}"/>
              </a:ext>
            </a:extLst>
          </p:cNvPr>
          <p:cNvPicPr/>
          <p:nvPr/>
        </p:nvPicPr>
        <p:blipFill>
          <a:blip r:embed="rId3"/>
          <a:stretch>
            <a:fillRect/>
          </a:stretch>
        </p:blipFill>
        <p:spPr>
          <a:xfrm>
            <a:off x="4310676" y="1891604"/>
            <a:ext cx="3537345" cy="3068646"/>
          </a:xfrm>
          <a:prstGeom prst="rect">
            <a:avLst/>
          </a:prstGeom>
        </p:spPr>
      </p:pic>
      <p:cxnSp>
        <p:nvCxnSpPr>
          <p:cNvPr id="19" name="Straight Connector 18">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2" name="image124.png">
            <a:extLst>
              <a:ext uri="{FF2B5EF4-FFF2-40B4-BE49-F238E27FC236}">
                <a16:creationId xmlns:a16="http://schemas.microsoft.com/office/drawing/2014/main" id="{6547604A-9BF8-4FB8-8B05-F3E0E22C9787}"/>
              </a:ext>
            </a:extLst>
          </p:cNvPr>
          <p:cNvPicPr/>
          <p:nvPr/>
        </p:nvPicPr>
        <p:blipFill>
          <a:blip r:embed="rId4"/>
          <a:stretch>
            <a:fillRect/>
          </a:stretch>
        </p:blipFill>
        <p:spPr>
          <a:xfrm>
            <a:off x="8162336" y="1847620"/>
            <a:ext cx="3517120" cy="3156615"/>
          </a:xfrm>
          <a:prstGeom prst="rect">
            <a:avLst/>
          </a:prstGeom>
        </p:spPr>
      </p:pic>
      <p:sp>
        <p:nvSpPr>
          <p:cNvPr id="14" name="Google Shape;163;p6">
            <a:extLst>
              <a:ext uri="{FF2B5EF4-FFF2-40B4-BE49-F238E27FC236}">
                <a16:creationId xmlns:a16="http://schemas.microsoft.com/office/drawing/2014/main" id="{89CD2A9A-AACF-4151-BABC-7700BC64A105}"/>
              </a:ext>
            </a:extLst>
          </p:cNvPr>
          <p:cNvSpPr txBox="1">
            <a:spLocks noGrp="1"/>
          </p:cNvSpPr>
          <p:nvPr>
            <p:ph type="title"/>
          </p:nvPr>
        </p:nvSpPr>
        <p:spPr>
          <a:xfrm>
            <a:off x="1" y="112044"/>
            <a:ext cx="12191999" cy="6984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Slope, Hill Shade &amp; Aspect</a:t>
            </a:r>
            <a:endParaRPr sz="3600" dirty="0">
              <a:latin typeface="+mj-lt"/>
            </a:endParaRPr>
          </a:p>
        </p:txBody>
      </p:sp>
      <p:pic>
        <p:nvPicPr>
          <p:cNvPr id="16" name="Picture 15" descr="A picture containing drawing&#10;&#10;Description automatically generated">
            <a:extLst>
              <a:ext uri="{FF2B5EF4-FFF2-40B4-BE49-F238E27FC236}">
                <a16:creationId xmlns:a16="http://schemas.microsoft.com/office/drawing/2014/main" id="{01F86FB9-600D-4469-9A16-F66A885665A8}"/>
              </a:ext>
            </a:extLst>
          </p:cNvPr>
          <p:cNvPicPr>
            <a:picLocks noChangeAspect="1"/>
          </p:cNvPicPr>
          <p:nvPr/>
        </p:nvPicPr>
        <p:blipFill>
          <a:blip r:embed="rId5"/>
          <a:stretch>
            <a:fillRect/>
          </a:stretch>
        </p:blipFill>
        <p:spPr>
          <a:xfrm>
            <a:off x="10501085" y="21655"/>
            <a:ext cx="844665" cy="844665"/>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327150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9"/>
        <p:cNvGrpSpPr/>
        <p:nvPr/>
      </p:nvGrpSpPr>
      <p:grpSpPr>
        <a:xfrm>
          <a:off x="0" y="0"/>
          <a:ext cx="0" cy="0"/>
          <a:chOff x="0" y="0"/>
          <a:chExt cx="0" cy="0"/>
        </a:xfrm>
      </p:grpSpPr>
      <p:sp>
        <p:nvSpPr>
          <p:cNvPr id="190" name="Google Shape;190;p8"/>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91" name="Google Shape;191;p8"/>
          <p:cNvSpPr txBox="1">
            <a:spLocks noGrp="1"/>
          </p:cNvSpPr>
          <p:nvPr>
            <p:ph type="title"/>
          </p:nvPr>
        </p:nvSpPr>
        <p:spPr>
          <a:xfrm>
            <a:off x="275" y="321725"/>
            <a:ext cx="12192000" cy="6783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Fire History Data</a:t>
            </a:r>
            <a:endParaRPr sz="3600" dirty="0">
              <a:latin typeface="+mj-lt"/>
            </a:endParaRPr>
          </a:p>
        </p:txBody>
      </p:sp>
      <p:sp>
        <p:nvSpPr>
          <p:cNvPr id="192" name="Google Shape;192;p8"/>
          <p:cNvSpPr txBox="1">
            <a:spLocks noGrp="1"/>
          </p:cNvSpPr>
          <p:nvPr>
            <p:ph idx="1"/>
          </p:nvPr>
        </p:nvSpPr>
        <p:spPr>
          <a:xfrm>
            <a:off x="398835" y="1158945"/>
            <a:ext cx="6164377" cy="154534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1800" dirty="0">
                <a:latin typeface="+mj-lt"/>
                <a:ea typeface="Times New Roman"/>
                <a:cs typeface="Times New Roman"/>
                <a:sym typeface="Times New Roman"/>
              </a:rPr>
              <a:t>Fire and Resource Assessment Program (FRAP) maintained by CAL Fire, United States Forest Service region, Bureau of Land Management and National park service.</a:t>
            </a:r>
            <a:endParaRPr sz="18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Format</a:t>
            </a:r>
            <a:r>
              <a:rPr lang="en-US" sz="1800" dirty="0">
                <a:latin typeface="+mj-lt"/>
                <a:ea typeface="Times New Roman"/>
                <a:cs typeface="Times New Roman"/>
                <a:sym typeface="Times New Roman"/>
              </a:rPr>
              <a:t> - Shape file</a:t>
            </a:r>
            <a:endParaRPr sz="1800" dirty="0">
              <a:latin typeface="+mj-lt"/>
              <a:ea typeface="Times New Roman"/>
              <a:cs typeface="Times New Roman"/>
              <a:sym typeface="Times New Roman"/>
            </a:endParaRPr>
          </a:p>
          <a:p>
            <a:pPr marL="228600" lvl="0" indent="-241300" algn="l" rtl="0">
              <a:spcBef>
                <a:spcPts val="500"/>
              </a:spcBef>
              <a:spcAft>
                <a:spcPts val="0"/>
              </a:spcAft>
              <a:buSzPts val="2000"/>
              <a:buFont typeface="Times New Roman"/>
              <a:buChar char="•"/>
            </a:pPr>
            <a:r>
              <a:rPr lang="en-US" sz="1800" b="1" dirty="0">
                <a:latin typeface="+mj-lt"/>
                <a:ea typeface="Times New Roman"/>
                <a:cs typeface="Times New Roman"/>
                <a:sym typeface="Times New Roman"/>
              </a:rPr>
              <a:t>Date range</a:t>
            </a:r>
            <a:r>
              <a:rPr lang="en-US" sz="1800" dirty="0">
                <a:latin typeface="+mj-lt"/>
                <a:ea typeface="Times New Roman"/>
                <a:cs typeface="Times New Roman"/>
                <a:sym typeface="Times New Roman"/>
              </a:rPr>
              <a:t> - 01/01/2014 to 12/31/2018.</a:t>
            </a:r>
            <a:endParaRPr sz="1800" dirty="0">
              <a:latin typeface="+mj-lt"/>
              <a:ea typeface="Times New Roman"/>
              <a:cs typeface="Times New Roman"/>
              <a:sym typeface="Times New Roman"/>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Source</a:t>
            </a:r>
            <a:r>
              <a:rPr lang="en-US" sz="1800" dirty="0">
                <a:latin typeface="+mj-lt"/>
                <a:ea typeface="Times New Roman"/>
                <a:cs typeface="Times New Roman"/>
                <a:sym typeface="Times New Roman"/>
              </a:rPr>
              <a:t> -  </a:t>
            </a:r>
            <a:r>
              <a:rPr lang="en-US" sz="1800" u="sng" dirty="0">
                <a:solidFill>
                  <a:schemeClr val="hlink"/>
                </a:solidFill>
                <a:latin typeface="+mj-lt"/>
                <a:ea typeface="Times New Roman"/>
                <a:cs typeface="Times New Roman"/>
                <a:sym typeface="Times New Roman"/>
                <a:hlinkClick r:id="rId3"/>
              </a:rPr>
              <a:t>https://frap.fire.ca.gov/frap-projects/fire-perimeters/</a:t>
            </a:r>
            <a:endParaRPr sz="1800" dirty="0">
              <a:latin typeface="+mj-lt"/>
              <a:ea typeface="Times New Roman"/>
              <a:cs typeface="Times New Roman"/>
              <a:sym typeface="Times New Roman"/>
            </a:endParaRPr>
          </a:p>
          <a:p>
            <a:pPr marL="228600" lvl="0" indent="-241300" algn="l" rtl="0">
              <a:spcBef>
                <a:spcPts val="500"/>
              </a:spcBef>
              <a:spcAft>
                <a:spcPts val="0"/>
              </a:spcAft>
              <a:buSzPts val="2000"/>
              <a:buFont typeface="Times New Roman"/>
              <a:buChar char="•"/>
            </a:pPr>
            <a:r>
              <a:rPr lang="en-US" sz="1800" b="1" dirty="0">
                <a:latin typeface="+mj-lt"/>
                <a:ea typeface="Times New Roman"/>
                <a:cs typeface="Times New Roman"/>
                <a:sym typeface="Times New Roman"/>
              </a:rPr>
              <a:t>Size </a:t>
            </a:r>
            <a:r>
              <a:rPr lang="en-US" sz="1800" dirty="0">
                <a:latin typeface="+mj-lt"/>
                <a:ea typeface="Times New Roman"/>
                <a:cs typeface="Times New Roman"/>
                <a:sym typeface="Times New Roman"/>
              </a:rPr>
              <a:t>– 80 KB</a:t>
            </a:r>
            <a:endParaRPr sz="1800" dirty="0">
              <a:latin typeface="+mj-lt"/>
              <a:ea typeface="Times New Roman"/>
              <a:cs typeface="Times New Roman"/>
              <a:sym typeface="Times New Roman"/>
            </a:endParaRPr>
          </a:p>
          <a:p>
            <a:pPr marL="0" lvl="0" indent="0" algn="l" rtl="0">
              <a:lnSpc>
                <a:spcPct val="90000"/>
              </a:lnSpc>
              <a:spcBef>
                <a:spcPts val="1000"/>
              </a:spcBef>
              <a:spcAft>
                <a:spcPts val="0"/>
              </a:spcAft>
              <a:buNone/>
            </a:pPr>
            <a:r>
              <a:rPr lang="en-US" sz="1800" dirty="0">
                <a:latin typeface="+mj-lt"/>
                <a:ea typeface="Times New Roman"/>
                <a:cs typeface="Times New Roman"/>
                <a:sym typeface="Times New Roman"/>
              </a:rPr>
              <a:t> </a:t>
            </a:r>
            <a:endParaRPr sz="1800" dirty="0">
              <a:latin typeface="+mj-lt"/>
              <a:ea typeface="Times New Roman"/>
              <a:cs typeface="Times New Roman"/>
              <a:sym typeface="Times New Roman"/>
            </a:endParaRPr>
          </a:p>
          <a:p>
            <a:pPr marL="0" lvl="0" indent="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a:p>
            <a:pPr marL="228600" lvl="0" indent="-101600" algn="l" rtl="0">
              <a:lnSpc>
                <a:spcPct val="90000"/>
              </a:lnSpc>
              <a:spcBef>
                <a:spcPts val="1000"/>
              </a:spcBef>
              <a:spcAft>
                <a:spcPts val="0"/>
              </a:spcAft>
              <a:buClr>
                <a:schemeClr val="dk1"/>
              </a:buClr>
              <a:buSzPts val="2000"/>
              <a:buNone/>
            </a:pPr>
            <a:endParaRPr sz="1800" dirty="0">
              <a:latin typeface="+mj-lt"/>
              <a:ea typeface="Times New Roman"/>
              <a:cs typeface="Times New Roman"/>
              <a:sym typeface="Times New Roman"/>
            </a:endParaRPr>
          </a:p>
        </p:txBody>
      </p:sp>
      <p:grpSp>
        <p:nvGrpSpPr>
          <p:cNvPr id="196" name="Google Shape;196;p8"/>
          <p:cNvGrpSpPr/>
          <p:nvPr/>
        </p:nvGrpSpPr>
        <p:grpSpPr>
          <a:xfrm>
            <a:off x="11219290" y="1"/>
            <a:ext cx="972709" cy="1935307"/>
            <a:chOff x="10918968" y="713127"/>
            <a:chExt cx="1273032" cy="2532832"/>
          </a:xfrm>
        </p:grpSpPr>
        <p:sp>
          <p:nvSpPr>
            <p:cNvPr id="197" name="Google Shape;197;p8"/>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98" name="Google Shape;198;p8"/>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aphicFrame>
        <p:nvGraphicFramePr>
          <p:cNvPr id="15" name="Table 5">
            <a:extLst>
              <a:ext uri="{FF2B5EF4-FFF2-40B4-BE49-F238E27FC236}">
                <a16:creationId xmlns:a16="http://schemas.microsoft.com/office/drawing/2014/main" id="{B9619014-C1AD-4F65-AC86-1A0E1100FF34}"/>
              </a:ext>
            </a:extLst>
          </p:cNvPr>
          <p:cNvGraphicFramePr>
            <a:graphicFrameLocks noGrp="1"/>
          </p:cNvGraphicFramePr>
          <p:nvPr>
            <p:extLst>
              <p:ext uri="{D42A27DB-BD31-4B8C-83A1-F6EECF244321}">
                <p14:modId xmlns:p14="http://schemas.microsoft.com/office/powerpoint/2010/main" val="1673787370"/>
              </p:ext>
            </p:extLst>
          </p:nvPr>
        </p:nvGraphicFramePr>
        <p:xfrm>
          <a:off x="6799775" y="2043520"/>
          <a:ext cx="5219505" cy="4732583"/>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120632">
                  <a:extLst>
                    <a:ext uri="{9D8B030D-6E8A-4147-A177-3AD203B41FA5}">
                      <a16:colId xmlns:a16="http://schemas.microsoft.com/office/drawing/2014/main" val="4665965"/>
                    </a:ext>
                  </a:extLst>
                </a:gridCol>
                <a:gridCol w="1938975">
                  <a:extLst>
                    <a:ext uri="{9D8B030D-6E8A-4147-A177-3AD203B41FA5}">
                      <a16:colId xmlns:a16="http://schemas.microsoft.com/office/drawing/2014/main" val="459553666"/>
                    </a:ext>
                  </a:extLst>
                </a:gridCol>
                <a:gridCol w="1442612">
                  <a:extLst>
                    <a:ext uri="{9D8B030D-6E8A-4147-A177-3AD203B41FA5}">
                      <a16:colId xmlns:a16="http://schemas.microsoft.com/office/drawing/2014/main" val="2611111565"/>
                    </a:ext>
                  </a:extLst>
                </a:gridCol>
                <a:gridCol w="717286">
                  <a:extLst>
                    <a:ext uri="{9D8B030D-6E8A-4147-A177-3AD203B41FA5}">
                      <a16:colId xmlns:a16="http://schemas.microsoft.com/office/drawing/2014/main" val="3778094891"/>
                    </a:ext>
                  </a:extLst>
                </a:gridCol>
              </a:tblGrid>
              <a:tr h="255815">
                <a:tc>
                  <a:txBody>
                    <a:bodyPr/>
                    <a:lstStyle/>
                    <a:p>
                      <a:pPr marL="0" marR="0" lvl="0" indent="0" algn="ctr" rtl="0">
                        <a:lnSpc>
                          <a:spcPct val="115000"/>
                        </a:lnSpc>
                        <a:spcBef>
                          <a:spcPts val="0"/>
                        </a:spcBef>
                        <a:spcAft>
                          <a:spcPts val="0"/>
                        </a:spcAft>
                        <a:buNone/>
                      </a:pPr>
                      <a:r>
                        <a:rPr lang="en-US" sz="1100" b="1" u="none" strike="noStrike" cap="none" dirty="0">
                          <a:latin typeface="+mj-lt"/>
                          <a:cs typeface="Times New Roman" panose="02020603050405020304" pitchFamily="18" charset="0"/>
                        </a:rPr>
                        <a:t>Column Name </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9C7FF"/>
                    </a:solidFill>
                  </a:tcPr>
                </a:tc>
                <a:tc>
                  <a:txBody>
                    <a:bodyPr/>
                    <a:lstStyle/>
                    <a:p>
                      <a:pPr marL="0" marR="0" lvl="0" indent="0" algn="ctr" rtl="0">
                        <a:lnSpc>
                          <a:spcPct val="115000"/>
                        </a:lnSpc>
                        <a:spcBef>
                          <a:spcPts val="0"/>
                        </a:spcBef>
                        <a:spcAft>
                          <a:spcPts val="0"/>
                        </a:spcAft>
                        <a:buNone/>
                      </a:pPr>
                      <a:r>
                        <a:rPr lang="en-US" sz="1100" b="1" u="none" strike="noStrike" cap="none" dirty="0">
                          <a:latin typeface="+mj-lt"/>
                          <a:cs typeface="Times New Roman" panose="02020603050405020304" pitchFamily="18" charset="0"/>
                        </a:rPr>
                        <a:t>Description</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9C7FF"/>
                    </a:solidFill>
                  </a:tcPr>
                </a:tc>
                <a:tc>
                  <a:txBody>
                    <a:bodyPr/>
                    <a:lstStyle/>
                    <a:p>
                      <a:pPr marL="0" marR="0" lvl="0" indent="0" algn="ctr" rtl="0">
                        <a:lnSpc>
                          <a:spcPct val="115000"/>
                        </a:lnSpc>
                        <a:spcBef>
                          <a:spcPts val="0"/>
                        </a:spcBef>
                        <a:spcAft>
                          <a:spcPts val="0"/>
                        </a:spcAft>
                        <a:buNone/>
                      </a:pPr>
                      <a:r>
                        <a:rPr lang="en-US" sz="1100" b="1" u="none" strike="noStrike" cap="none" dirty="0">
                          <a:latin typeface="+mj-lt"/>
                          <a:cs typeface="Times New Roman" panose="02020603050405020304" pitchFamily="18" charset="0"/>
                        </a:rPr>
                        <a:t>Range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9C7FF"/>
                    </a:solidFill>
                  </a:tcPr>
                </a:tc>
                <a:tc>
                  <a:txBody>
                    <a:bodyPr/>
                    <a:lstStyle/>
                    <a:p>
                      <a:pPr marL="0" marR="0" lvl="0" indent="0" algn="ctr" rtl="0">
                        <a:lnSpc>
                          <a:spcPct val="115000"/>
                        </a:lnSpc>
                        <a:spcBef>
                          <a:spcPts val="0"/>
                        </a:spcBef>
                        <a:spcAft>
                          <a:spcPts val="0"/>
                        </a:spcAft>
                        <a:buNone/>
                      </a:pPr>
                      <a:r>
                        <a:rPr lang="en-US" sz="1100" b="1" u="none" strike="noStrike" cap="none" dirty="0">
                          <a:latin typeface="+mj-lt"/>
                          <a:cs typeface="Times New Roman" panose="02020603050405020304" pitchFamily="18" charset="0"/>
                        </a:rPr>
                        <a:t>Unit</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9C7FF"/>
                    </a:solidFill>
                  </a:tcPr>
                </a:tc>
                <a:extLst>
                  <a:ext uri="{0D108BD9-81ED-4DB2-BD59-A6C34878D82A}">
                    <a16:rowId xmlns:a16="http://schemas.microsoft.com/office/drawing/2014/main" val="3342384171"/>
                  </a:ext>
                </a:extLst>
              </a:tr>
              <a:tr h="160105">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Year</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Year of Fire occurred.</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(2016, 2018)</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year</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49337144"/>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State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State where the fire occurred</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393607288"/>
                  </a:ext>
                </a:extLst>
              </a:tr>
              <a:tr h="22533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Fire_Name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Name of the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189878651"/>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Alarm_Date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Alarm date of the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(01/01/2016</a:t>
                      </a:r>
                      <a:endParaRPr sz="1100" b="0" u="none" strike="noStrike" cap="none" dirty="0">
                        <a:latin typeface="+mj-lt"/>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,12/31/2018)</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704295277"/>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Cont_Date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Containment date for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(01/01/2016</a:t>
                      </a:r>
                      <a:endParaRPr sz="1100" b="0" u="none" strike="noStrike" cap="none" dirty="0">
                        <a:latin typeface="+mj-lt"/>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,12/31/2018)</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087785027"/>
                  </a:ext>
                </a:extLst>
              </a:tr>
              <a:tr h="180999">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Cause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Reason for the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(1,19)</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11304740"/>
                  </a:ext>
                </a:extLst>
              </a:tr>
              <a:tr h="255815">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Report_Ac</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Area Consumed in the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(0, 25)</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acre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4143224685"/>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GIS_Acres</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Area Calculated by GIS</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(8.266294, 26.002495)</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acre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354769632"/>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C_Method</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Collection of data method coding</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(1, 1)</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2099310639"/>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Objective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Suppression or resource benefit</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(1,1)</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834344966"/>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Fire_Num</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Number assigned to the fire</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(00001890 1716,</a:t>
                      </a:r>
                      <a:endParaRPr sz="1100" b="0" u="none" strike="noStrike" cap="none" dirty="0">
                        <a:latin typeface="+mj-lt"/>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00000825)</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NA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917825328"/>
                  </a:ext>
                </a:extLst>
              </a:tr>
              <a:tr h="394617">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Shape_Length</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Length of the area burnt</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(9.093210,</a:t>
                      </a:r>
                      <a:endParaRPr sz="1100" b="0" u="none" strike="noStrike" cap="none" dirty="0">
                        <a:latin typeface="+mj-lt"/>
                        <a:cs typeface="Times New Roman" panose="02020603050405020304" pitchFamily="18" charset="0"/>
                      </a:endParaRPr>
                    </a:p>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445282.444798)</a:t>
                      </a:r>
                      <a:endParaRPr sz="1100" b="0" i="0" u="none" strike="noStrike" cap="none" dirty="0">
                        <a:latin typeface="+mj-lt"/>
                        <a:ea typeface="Arial"/>
                        <a:cs typeface="Times New Roman" panose="02020603050405020304" pitchFamily="18" charset="0"/>
                        <a:sym typeface="Arial"/>
                      </a:endParaRPr>
                    </a:p>
                  </a:txBody>
                  <a:tcPr marL="40225" marR="40225" marT="40225" marB="402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meter</a:t>
                      </a:r>
                      <a:endParaRPr sz="1100" b="0" i="0" u="none" strike="noStrike" cap="none" dirty="0">
                        <a:latin typeface="+mj-lt"/>
                        <a:ea typeface="Arial"/>
                        <a:cs typeface="Times New Roman" panose="02020603050405020304" pitchFamily="18" charset="0"/>
                        <a:sym typeface="Arial"/>
                      </a:endParaRPr>
                    </a:p>
                  </a:txBody>
                  <a:tcPr marL="40225" marR="40225" marT="40225" marB="40225">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815175465"/>
                  </a:ext>
                </a:extLst>
              </a:tr>
              <a:tr h="32930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Shape_Area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Area burnt</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(6.130331,1.660030e+09)</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Square meter</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9164526"/>
                  </a:ext>
                </a:extLst>
              </a:tr>
              <a:tr h="225330">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Geometry</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Shape of the area burnt</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Within study area</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tc>
                  <a:txBody>
                    <a:bodyPr/>
                    <a:lstStyle/>
                    <a:p>
                      <a:pPr marL="0" marR="0" lvl="0" indent="0" algn="ctr" rtl="0">
                        <a:lnSpc>
                          <a:spcPct val="115000"/>
                        </a:lnSpc>
                        <a:spcBef>
                          <a:spcPts val="0"/>
                        </a:spcBef>
                        <a:spcAft>
                          <a:spcPts val="0"/>
                        </a:spcAft>
                        <a:buNone/>
                      </a:pPr>
                      <a:r>
                        <a:rPr lang="en-US" sz="1100" b="0" u="none" strike="noStrike" cap="none" dirty="0">
                          <a:latin typeface="+mj-lt"/>
                          <a:cs typeface="Times New Roman" panose="02020603050405020304" pitchFamily="18" charset="0"/>
                        </a:rPr>
                        <a:t>degrees</a:t>
                      </a:r>
                      <a:endParaRPr sz="1100" b="0" i="0" u="none" strike="noStrike" cap="none" dirty="0">
                        <a:latin typeface="+mj-lt"/>
                        <a:ea typeface="Arial"/>
                        <a:cs typeface="Times New Roman" panose="02020603050405020304" pitchFamily="18" charset="0"/>
                        <a:sym typeface="Arial"/>
                      </a:endParaRPr>
                    </a:p>
                  </a:txBody>
                  <a:tcPr marL="43450" marR="43450" marT="6025"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3687995939"/>
                  </a:ext>
                </a:extLst>
              </a:tr>
            </a:tbl>
          </a:graphicData>
        </a:graphic>
      </p:graphicFrame>
      <p:grpSp>
        <p:nvGrpSpPr>
          <p:cNvPr id="13" name="Google Shape;146;p5">
            <a:extLst>
              <a:ext uri="{FF2B5EF4-FFF2-40B4-BE49-F238E27FC236}">
                <a16:creationId xmlns:a16="http://schemas.microsoft.com/office/drawing/2014/main" id="{2ECB0EE2-3794-413A-8728-90D0D649756B}"/>
              </a:ext>
            </a:extLst>
          </p:cNvPr>
          <p:cNvGrpSpPr/>
          <p:nvPr/>
        </p:nvGrpSpPr>
        <p:grpSpPr>
          <a:xfrm>
            <a:off x="0" y="4601497"/>
            <a:ext cx="1014061" cy="2017580"/>
            <a:chOff x="0" y="4601497"/>
            <a:chExt cx="1014061" cy="2017580"/>
          </a:xfrm>
        </p:grpSpPr>
        <p:sp>
          <p:nvSpPr>
            <p:cNvPr id="14" name="Google Shape;147;p5">
              <a:extLst>
                <a:ext uri="{FF2B5EF4-FFF2-40B4-BE49-F238E27FC236}">
                  <a16:creationId xmlns:a16="http://schemas.microsoft.com/office/drawing/2014/main" id="{766DBA17-8B31-450F-8E55-AE0A809FC203}"/>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6" name="Google Shape;148;p5">
              <a:extLst>
                <a:ext uri="{FF2B5EF4-FFF2-40B4-BE49-F238E27FC236}">
                  <a16:creationId xmlns:a16="http://schemas.microsoft.com/office/drawing/2014/main" id="{86A01E27-4EA4-4131-9049-2E78C38EBCDE}"/>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93DFA76C-83AE-4E9B-9B15-B1AC3B16DC9F}"/>
              </a:ext>
            </a:extLst>
          </p:cNvPr>
          <p:cNvPicPr>
            <a:picLocks noChangeAspect="1"/>
          </p:cNvPicPr>
          <p:nvPr/>
        </p:nvPicPr>
        <p:blipFill rotWithShape="1">
          <a:blip r:embed="rId4"/>
          <a:srcRect l="33935" r="15543" b="4491"/>
          <a:stretch/>
        </p:blipFill>
        <p:spPr>
          <a:xfrm>
            <a:off x="3524406" y="3918568"/>
            <a:ext cx="3107005" cy="2694395"/>
          </a:xfrm>
          <a:prstGeom prst="rect">
            <a:avLst/>
          </a:prstGeom>
          <a:effectLst>
            <a:innerShdw blurRad="63500" dist="50800" dir="2700000">
              <a:prstClr val="black">
                <a:alpha val="50000"/>
              </a:prstClr>
            </a:innerShdw>
          </a:effectLst>
        </p:spPr>
      </p:pic>
      <p:pic>
        <p:nvPicPr>
          <p:cNvPr id="4" name="Picture 3">
            <a:extLst>
              <a:ext uri="{FF2B5EF4-FFF2-40B4-BE49-F238E27FC236}">
                <a16:creationId xmlns:a16="http://schemas.microsoft.com/office/drawing/2014/main" id="{0F3844EB-B2A5-4552-9BBF-FAFA860A2DFE}"/>
              </a:ext>
            </a:extLst>
          </p:cNvPr>
          <p:cNvPicPr>
            <a:picLocks noChangeAspect="1"/>
          </p:cNvPicPr>
          <p:nvPr/>
        </p:nvPicPr>
        <p:blipFill rotWithShape="1">
          <a:blip r:embed="rId5"/>
          <a:srcRect l="34335" r="18206" b="6913"/>
          <a:stretch/>
        </p:blipFill>
        <p:spPr>
          <a:xfrm>
            <a:off x="327349" y="3918568"/>
            <a:ext cx="3028693" cy="2694395"/>
          </a:xfrm>
          <a:prstGeom prst="rect">
            <a:avLst/>
          </a:prstGeom>
          <a:effectLst>
            <a:innerShdw blurRad="63500" dist="50800" dir="2700000">
              <a:prstClr val="black">
                <a:alpha val="50000"/>
              </a:prstClr>
            </a:innerShdw>
          </a:effectLst>
        </p:spPr>
      </p:pic>
      <p:pic>
        <p:nvPicPr>
          <p:cNvPr id="19" name="Picture 18" descr="A picture containing drawing&#10;&#10;Description automatically generated">
            <a:extLst>
              <a:ext uri="{FF2B5EF4-FFF2-40B4-BE49-F238E27FC236}">
                <a16:creationId xmlns:a16="http://schemas.microsoft.com/office/drawing/2014/main" id="{840F1FEF-3DF7-4C82-95D2-A33638633437}"/>
              </a:ext>
            </a:extLst>
          </p:cNvPr>
          <p:cNvPicPr>
            <a:picLocks noChangeAspect="1"/>
          </p:cNvPicPr>
          <p:nvPr/>
        </p:nvPicPr>
        <p:blipFill>
          <a:blip r:embed="rId6"/>
          <a:stretch>
            <a:fillRect/>
          </a:stretch>
        </p:blipFill>
        <p:spPr>
          <a:xfrm>
            <a:off x="5581581" y="162580"/>
            <a:ext cx="968167" cy="968167"/>
          </a:xfrm>
          <a:prstGeom prst="rect">
            <a:avLst/>
          </a:prstGeom>
          <a:scene3d>
            <a:camera prst="orthographicFront"/>
            <a:lightRig rig="threePt" dir="t"/>
          </a:scene3d>
          <a:sp3d>
            <a:bevelT w="165100" prst="coolSlant"/>
          </a:sp3d>
        </p:spPr>
      </p:pic>
      <p:pic>
        <p:nvPicPr>
          <p:cNvPr id="20" name="image16.png">
            <a:extLst>
              <a:ext uri="{FF2B5EF4-FFF2-40B4-BE49-F238E27FC236}">
                <a16:creationId xmlns:a16="http://schemas.microsoft.com/office/drawing/2014/main" id="{73BB24E4-54ED-4862-BE42-10E9427200E4}"/>
              </a:ext>
            </a:extLst>
          </p:cNvPr>
          <p:cNvPicPr/>
          <p:nvPr/>
        </p:nvPicPr>
        <p:blipFill>
          <a:blip r:embed="rId7"/>
          <a:srcRect t="7553" b="2517"/>
          <a:stretch>
            <a:fillRect/>
          </a:stretch>
        </p:blipFill>
        <p:spPr>
          <a:xfrm>
            <a:off x="6610420" y="214708"/>
            <a:ext cx="3390128" cy="1761490"/>
          </a:xfrm>
          <a:prstGeom prst="rect">
            <a:avLst/>
          </a:prstGeom>
          <a:ln/>
        </p:spPr>
      </p:pic>
      <p:pic>
        <p:nvPicPr>
          <p:cNvPr id="21" name="image35.png">
            <a:extLst>
              <a:ext uri="{FF2B5EF4-FFF2-40B4-BE49-F238E27FC236}">
                <a16:creationId xmlns:a16="http://schemas.microsoft.com/office/drawing/2014/main" id="{4D57D1AA-9D54-43D3-BC71-8DD9576F6AF6}"/>
              </a:ext>
            </a:extLst>
          </p:cNvPr>
          <p:cNvPicPr/>
          <p:nvPr/>
        </p:nvPicPr>
        <p:blipFill rotWithShape="1">
          <a:blip r:embed="rId8"/>
          <a:srcRect l="15073" t="11115" r="28111" b="4722"/>
          <a:stretch/>
        </p:blipFill>
        <p:spPr>
          <a:xfrm>
            <a:off x="10014012" y="214708"/>
            <a:ext cx="1998892" cy="1525315"/>
          </a:xfrm>
          <a:prstGeom prst="rect">
            <a:avLst/>
          </a:prstGeom>
          <a:ln w="12700">
            <a:solidFill>
              <a:srgbClr val="000000"/>
            </a:solidFill>
            <a:prstDash val="soli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1759-228F-4A5C-BED9-C2763CB926AA}"/>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0AA85D76-8E0C-47C6-BCC9-D01335760E74}"/>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1F7126E7-89A7-427A-8B34-C4080D4BDFCA}"/>
              </a:ext>
            </a:extLst>
          </p:cNvPr>
          <p:cNvPicPr>
            <a:picLocks noChangeAspect="1"/>
          </p:cNvPicPr>
          <p:nvPr/>
        </p:nvPicPr>
        <p:blipFill>
          <a:blip r:embed="rId3"/>
          <a:stretch>
            <a:fillRect/>
          </a:stretch>
        </p:blipFill>
        <p:spPr>
          <a:xfrm>
            <a:off x="0" y="-8434"/>
            <a:ext cx="12206994" cy="6866434"/>
          </a:xfrm>
          <a:prstGeom prst="rect">
            <a:avLst/>
          </a:prstGeom>
        </p:spPr>
      </p:pic>
      <p:pic>
        <p:nvPicPr>
          <p:cNvPr id="5" name="Picture 4" descr="A picture containing drawing&#10;&#10;Description automatically generated">
            <a:extLst>
              <a:ext uri="{FF2B5EF4-FFF2-40B4-BE49-F238E27FC236}">
                <a16:creationId xmlns:a16="http://schemas.microsoft.com/office/drawing/2014/main" id="{D36CAEAE-1043-46FB-BB6E-128ACD2432E1}"/>
              </a:ext>
            </a:extLst>
          </p:cNvPr>
          <p:cNvPicPr>
            <a:picLocks noChangeAspect="1"/>
          </p:cNvPicPr>
          <p:nvPr/>
        </p:nvPicPr>
        <p:blipFill>
          <a:blip r:embed="rId4"/>
          <a:stretch>
            <a:fillRect/>
          </a:stretch>
        </p:blipFill>
        <p:spPr>
          <a:xfrm>
            <a:off x="11181341" y="-8434"/>
            <a:ext cx="968167" cy="968167"/>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1238637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g7810ff97f6_5_0"/>
          <p:cNvSpPr txBox="1">
            <a:spLocks noGrp="1"/>
          </p:cNvSpPr>
          <p:nvPr>
            <p:ph type="title"/>
          </p:nvPr>
        </p:nvSpPr>
        <p:spPr>
          <a:xfrm>
            <a:off x="0" y="222250"/>
            <a:ext cx="12192000" cy="619200"/>
          </a:xfrm>
          <a:prstGeom prst="rect">
            <a:avLst/>
          </a:prstGeom>
          <a:solidFill>
            <a:srgbClr val="AFEAFF"/>
          </a:solidFill>
          <a:scene3d>
            <a:camera prst="orthographicFront"/>
            <a:lightRig rig="threePt" dir="t"/>
          </a:scene3d>
          <a:sp3d>
            <a:bevelT w="165100" prst="coolSlant"/>
          </a:sp3d>
        </p:spPr>
        <p:txBody>
          <a:bodyPr spcFirstLastPara="1" wrap="square" lIns="91425" tIns="45700" rIns="91425" bIns="45700" anchor="ctr" anchorCtr="0">
            <a:noAutofit/>
          </a:bodyPr>
          <a:lstStyle/>
          <a:p>
            <a:pPr marL="0" lvl="0" indent="0" algn="l" rtl="0">
              <a:spcBef>
                <a:spcPts val="0"/>
              </a:spcBef>
              <a:spcAft>
                <a:spcPts val="0"/>
              </a:spcAft>
              <a:buNone/>
            </a:pPr>
            <a:r>
              <a:rPr lang="en-US" sz="2800" b="1" dirty="0">
                <a:latin typeface="+mj-lt"/>
                <a:ea typeface="Times New Roman"/>
                <a:cs typeface="Times New Roman"/>
                <a:sym typeface="Times New Roman"/>
              </a:rPr>
              <a:t>   Fire History for our Study Area</a:t>
            </a:r>
          </a:p>
        </p:txBody>
      </p:sp>
      <p:pic>
        <p:nvPicPr>
          <p:cNvPr id="206" name="Google Shape;206;g7810ff97f6_5_0"/>
          <p:cNvPicPr preferRelativeResize="0"/>
          <p:nvPr/>
        </p:nvPicPr>
        <p:blipFill rotWithShape="1">
          <a:blip r:embed="rId3">
            <a:alphaModFix/>
          </a:blip>
          <a:srcRect t="2978"/>
          <a:stretch/>
        </p:blipFill>
        <p:spPr>
          <a:xfrm>
            <a:off x="0" y="1034600"/>
            <a:ext cx="12130075" cy="5797856"/>
          </a:xfrm>
          <a:prstGeom prst="rect">
            <a:avLst/>
          </a:prstGeom>
          <a:noFill/>
          <a:ln w="38100" cap="flat" cmpd="sng">
            <a:solidFill>
              <a:srgbClr val="000000"/>
            </a:solidFill>
            <a:prstDash val="solid"/>
            <a:round/>
            <a:headEnd type="none" w="sm" len="sm"/>
            <a:tailEnd type="none" w="sm" len="sm"/>
          </a:ln>
        </p:spPr>
      </p:pic>
      <p:grpSp>
        <p:nvGrpSpPr>
          <p:cNvPr id="8" name="Google Shape;122;p3">
            <a:extLst>
              <a:ext uri="{FF2B5EF4-FFF2-40B4-BE49-F238E27FC236}">
                <a16:creationId xmlns:a16="http://schemas.microsoft.com/office/drawing/2014/main" id="{270C891E-80F4-4A5A-AA7C-6CBFB854796D}"/>
              </a:ext>
            </a:extLst>
          </p:cNvPr>
          <p:cNvGrpSpPr/>
          <p:nvPr/>
        </p:nvGrpSpPr>
        <p:grpSpPr>
          <a:xfrm>
            <a:off x="11673192" y="25544"/>
            <a:ext cx="518808" cy="845703"/>
            <a:chOff x="10918968" y="713127"/>
            <a:chExt cx="1273032" cy="2532832"/>
          </a:xfrm>
        </p:grpSpPr>
        <p:sp>
          <p:nvSpPr>
            <p:cNvPr id="9" name="Google Shape;123;p3">
              <a:extLst>
                <a:ext uri="{FF2B5EF4-FFF2-40B4-BE49-F238E27FC236}">
                  <a16:creationId xmlns:a16="http://schemas.microsoft.com/office/drawing/2014/main" id="{AA879426-2270-486D-AAD0-9C8376F9B5C8}"/>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0" name="Google Shape;124;p3">
              <a:extLst>
                <a:ext uri="{FF2B5EF4-FFF2-40B4-BE49-F238E27FC236}">
                  <a16:creationId xmlns:a16="http://schemas.microsoft.com/office/drawing/2014/main" id="{57B67099-1821-4896-9C35-8508E984AA94}"/>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1" name="Picture 10" descr="A picture containing drawing&#10;&#10;Description automatically generated">
            <a:extLst>
              <a:ext uri="{FF2B5EF4-FFF2-40B4-BE49-F238E27FC236}">
                <a16:creationId xmlns:a16="http://schemas.microsoft.com/office/drawing/2014/main" id="{BF2D8789-8860-4B65-8CE1-3C2C717FDAA3}"/>
              </a:ext>
            </a:extLst>
          </p:cNvPr>
          <p:cNvPicPr>
            <a:picLocks noChangeAspect="1"/>
          </p:cNvPicPr>
          <p:nvPr/>
        </p:nvPicPr>
        <p:blipFill>
          <a:blip r:embed="rId4"/>
          <a:stretch>
            <a:fillRect/>
          </a:stretch>
        </p:blipFill>
        <p:spPr>
          <a:xfrm>
            <a:off x="10467897" y="25544"/>
            <a:ext cx="968167" cy="968167"/>
          </a:xfrm>
          <a:prstGeom prst="rect">
            <a:avLst/>
          </a:prstGeom>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wipe(down)">
                                      <p:cBhvr>
                                        <p:cTn id="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0" y="196947"/>
            <a:ext cx="12192000" cy="7749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3400"/>
              <a:buFont typeface="Times New Roman"/>
              <a:buNone/>
            </a:pPr>
            <a:r>
              <a:rPr lang="en-US" sz="2800" b="1" dirty="0">
                <a:latin typeface="+mj-lt"/>
                <a:ea typeface="Times New Roman"/>
                <a:cs typeface="Times New Roman"/>
                <a:sym typeface="Times New Roman"/>
              </a:rPr>
              <a:t>Vegetation Data</a:t>
            </a:r>
            <a:endParaRPr sz="3600" dirty="0">
              <a:latin typeface="+mj-lt"/>
            </a:endParaRPr>
          </a:p>
        </p:txBody>
      </p:sp>
      <p:sp>
        <p:nvSpPr>
          <p:cNvPr id="212" name="Google Shape;212;p9"/>
          <p:cNvSpPr txBox="1">
            <a:spLocks noGrp="1"/>
          </p:cNvSpPr>
          <p:nvPr>
            <p:ph idx="1"/>
          </p:nvPr>
        </p:nvSpPr>
        <p:spPr>
          <a:xfrm>
            <a:off x="490770" y="1192814"/>
            <a:ext cx="4417200" cy="3013500"/>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Clr>
                <a:schemeClr val="dk1"/>
              </a:buClr>
              <a:buSzPts val="2000"/>
              <a:buChar char="•"/>
            </a:pPr>
            <a:r>
              <a:rPr lang="en-US" sz="1800" dirty="0">
                <a:latin typeface="+mj-lt"/>
                <a:ea typeface="Times New Roman"/>
                <a:cs typeface="Times New Roman"/>
                <a:sym typeface="Times New Roman"/>
              </a:rPr>
              <a:t>Landsat 8 remote-sensing satellite data was extracted from Google Earth Engine (GEE) using Python API.</a:t>
            </a:r>
            <a:endParaRPr sz="1800" dirty="0">
              <a:latin typeface="+mj-lt"/>
            </a:endParaRPr>
          </a:p>
          <a:p>
            <a:pPr marL="228600" lvl="0" indent="-228600" algn="l" rtl="0">
              <a:lnSpc>
                <a:spcPct val="100000"/>
              </a:lnSpc>
              <a:spcBef>
                <a:spcPts val="1000"/>
              </a:spcBef>
              <a:spcAft>
                <a:spcPts val="0"/>
              </a:spcAft>
              <a:buClr>
                <a:schemeClr val="dk1"/>
              </a:buClr>
              <a:buSzPts val="2000"/>
              <a:buChar char="•"/>
            </a:pPr>
            <a:r>
              <a:rPr lang="en-US" sz="1800" dirty="0">
                <a:latin typeface="+mj-lt"/>
                <a:ea typeface="Times New Roman"/>
                <a:cs typeface="Times New Roman"/>
                <a:sym typeface="Times New Roman"/>
              </a:rPr>
              <a:t>Custom-made python functions were used for calculating indices from bands as well as fetching aggregate values.</a:t>
            </a:r>
            <a:endParaRPr sz="1800" dirty="0">
              <a:latin typeface="+mj-lt"/>
            </a:endParaRPr>
          </a:p>
          <a:p>
            <a:pPr marL="228600" lvl="0" indent="-228600" algn="l" rtl="0">
              <a:lnSpc>
                <a:spcPct val="100000"/>
              </a:lnSpc>
              <a:spcBef>
                <a:spcPts val="1000"/>
              </a:spcBef>
              <a:spcAft>
                <a:spcPts val="0"/>
              </a:spcAft>
              <a:buClr>
                <a:schemeClr val="dk1"/>
              </a:buClr>
              <a:buSzPts val="2000"/>
              <a:buChar char="•"/>
            </a:pPr>
            <a:r>
              <a:rPr lang="en-US" sz="1800" dirty="0">
                <a:latin typeface="+mj-lt"/>
                <a:ea typeface="Times New Roman"/>
                <a:cs typeface="Times New Roman"/>
                <a:sym typeface="Times New Roman"/>
              </a:rPr>
              <a:t>Aggregates were consistent and reliable as they were pre-processed and devoid of atmospheric hindrances.</a:t>
            </a:r>
            <a:endParaRPr sz="1800" dirty="0">
              <a:latin typeface="+mj-lt"/>
              <a:ea typeface="Times New Roman"/>
              <a:cs typeface="Times New Roman"/>
              <a:sym typeface="Times New Roman"/>
            </a:endParaRPr>
          </a:p>
          <a:p>
            <a:pPr marL="228600" lvl="0" indent="-228600" algn="l" rtl="0">
              <a:lnSpc>
                <a:spcPct val="10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Size </a:t>
            </a:r>
            <a:r>
              <a:rPr lang="en-US" sz="1800" dirty="0">
                <a:latin typeface="+mj-lt"/>
                <a:ea typeface="Times New Roman"/>
                <a:cs typeface="Times New Roman"/>
                <a:sym typeface="Times New Roman"/>
              </a:rPr>
              <a:t>- 16 MB (final dataset)</a:t>
            </a:r>
            <a:endParaRPr sz="1800" dirty="0">
              <a:latin typeface="+mj-lt"/>
              <a:ea typeface="Times New Roman"/>
              <a:cs typeface="Times New Roman"/>
              <a:sym typeface="Times New Roman"/>
            </a:endParaRPr>
          </a:p>
          <a:p>
            <a:pPr marL="228600" lvl="0" indent="-228600" algn="l" rtl="0">
              <a:lnSpc>
                <a:spcPct val="100000"/>
              </a:lnSpc>
              <a:spcBef>
                <a:spcPts val="1000"/>
              </a:spcBef>
              <a:spcAft>
                <a:spcPts val="0"/>
              </a:spcAft>
              <a:buSzPts val="2000"/>
              <a:buFont typeface="Times New Roman"/>
              <a:buChar char="•"/>
            </a:pPr>
            <a:r>
              <a:rPr lang="en-US" sz="1800" b="1" dirty="0">
                <a:latin typeface="+mj-lt"/>
                <a:ea typeface="Times New Roman"/>
                <a:cs typeface="Times New Roman"/>
                <a:sym typeface="Times New Roman"/>
              </a:rPr>
              <a:t>Dimension </a:t>
            </a:r>
            <a:r>
              <a:rPr lang="en-US" sz="1800" dirty="0">
                <a:latin typeface="+mj-lt"/>
                <a:ea typeface="Times New Roman"/>
                <a:cs typeface="Times New Roman"/>
                <a:sym typeface="Times New Roman"/>
              </a:rPr>
              <a:t>- 226044 rows x 8 columns</a:t>
            </a:r>
            <a:endParaRPr sz="1800" dirty="0">
              <a:latin typeface="+mj-lt"/>
              <a:ea typeface="Times New Roman"/>
              <a:cs typeface="Times New Roman"/>
              <a:sym typeface="Times New Roman"/>
            </a:endParaRPr>
          </a:p>
          <a:p>
            <a:pPr marL="228600" lvl="0" indent="-228600" algn="l" rtl="0">
              <a:lnSpc>
                <a:spcPct val="10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Frequency </a:t>
            </a:r>
            <a:r>
              <a:rPr lang="en-US" sz="1800" dirty="0">
                <a:latin typeface="+mj-lt"/>
                <a:ea typeface="Times New Roman"/>
                <a:cs typeface="Times New Roman"/>
                <a:sym typeface="Times New Roman"/>
              </a:rPr>
              <a:t>- 16 days (Landsat 8)</a:t>
            </a:r>
            <a:endParaRPr sz="1800" dirty="0">
              <a:latin typeface="+mj-lt"/>
              <a:ea typeface="Times New Roman"/>
              <a:cs typeface="Times New Roman"/>
              <a:sym typeface="Times New Roman"/>
            </a:endParaRPr>
          </a:p>
          <a:p>
            <a:pPr marL="228600" lvl="0" indent="-228600" algn="l" rtl="0">
              <a:lnSpc>
                <a:spcPct val="100000"/>
              </a:lnSpc>
              <a:spcBef>
                <a:spcPts val="1000"/>
              </a:spcBef>
              <a:spcAft>
                <a:spcPts val="0"/>
              </a:spcAft>
              <a:buSzPts val="2000"/>
              <a:buFont typeface="Times New Roman"/>
              <a:buChar char="•"/>
            </a:pPr>
            <a:r>
              <a:rPr lang="en-US" sz="1800" b="1" dirty="0">
                <a:latin typeface="+mj-lt"/>
                <a:ea typeface="Times New Roman"/>
                <a:cs typeface="Times New Roman"/>
                <a:sym typeface="Times New Roman"/>
              </a:rPr>
              <a:t>Spatial Accuracy</a:t>
            </a:r>
            <a:r>
              <a:rPr lang="en-US" sz="1800" dirty="0">
                <a:latin typeface="+mj-lt"/>
                <a:ea typeface="Times New Roman"/>
                <a:cs typeface="Times New Roman"/>
                <a:sym typeface="Times New Roman"/>
              </a:rPr>
              <a:t> - 15 to 30 metres</a:t>
            </a:r>
            <a:endParaRPr sz="1800" dirty="0">
              <a:latin typeface="+mj-lt"/>
              <a:ea typeface="Times New Roman"/>
              <a:cs typeface="Times New Roman"/>
              <a:sym typeface="Times New Roman"/>
            </a:endParaRPr>
          </a:p>
          <a:p>
            <a:pPr marL="228600" lvl="0" indent="-228600" algn="l" rtl="0">
              <a:lnSpc>
                <a:spcPct val="100000"/>
              </a:lnSpc>
              <a:spcBef>
                <a:spcPts val="1000"/>
              </a:spcBef>
              <a:spcAft>
                <a:spcPts val="0"/>
              </a:spcAft>
              <a:buSzPts val="2000"/>
              <a:buFont typeface="Times New Roman"/>
              <a:buChar char="•"/>
            </a:pPr>
            <a:r>
              <a:rPr lang="en-US" sz="1800" b="1" dirty="0">
                <a:latin typeface="+mj-lt"/>
                <a:ea typeface="Times New Roman"/>
                <a:cs typeface="Times New Roman"/>
                <a:sym typeface="Times New Roman"/>
              </a:rPr>
              <a:t>Date Range - </a:t>
            </a:r>
            <a:r>
              <a:rPr lang="en-US" sz="1800" dirty="0">
                <a:latin typeface="+mj-lt"/>
                <a:ea typeface="Times New Roman"/>
                <a:cs typeface="Times New Roman"/>
                <a:sym typeface="Times New Roman"/>
              </a:rPr>
              <a:t>1st January,2014 to 3rd January, 2020</a:t>
            </a:r>
            <a:br>
              <a:rPr lang="en-US" sz="1800" dirty="0">
                <a:latin typeface="+mj-lt"/>
                <a:ea typeface="Times New Roman"/>
                <a:cs typeface="Times New Roman"/>
                <a:sym typeface="Times New Roman"/>
              </a:rPr>
            </a:br>
            <a:endParaRPr sz="1800" dirty="0">
              <a:latin typeface="+mj-lt"/>
              <a:ea typeface="Times New Roman"/>
              <a:cs typeface="Times New Roman"/>
              <a:sym typeface="Times New Roman"/>
            </a:endParaRPr>
          </a:p>
        </p:txBody>
      </p:sp>
      <p:grpSp>
        <p:nvGrpSpPr>
          <p:cNvPr id="7" name="Google Shape;146;p5">
            <a:extLst>
              <a:ext uri="{FF2B5EF4-FFF2-40B4-BE49-F238E27FC236}">
                <a16:creationId xmlns:a16="http://schemas.microsoft.com/office/drawing/2014/main" id="{E53E1628-792F-4853-8FC6-221522C4A724}"/>
              </a:ext>
            </a:extLst>
          </p:cNvPr>
          <p:cNvGrpSpPr/>
          <p:nvPr/>
        </p:nvGrpSpPr>
        <p:grpSpPr>
          <a:xfrm>
            <a:off x="0" y="4601497"/>
            <a:ext cx="1014061" cy="2017580"/>
            <a:chOff x="0" y="4601497"/>
            <a:chExt cx="1014061" cy="2017580"/>
          </a:xfrm>
        </p:grpSpPr>
        <p:sp>
          <p:nvSpPr>
            <p:cNvPr id="8" name="Google Shape;147;p5">
              <a:extLst>
                <a:ext uri="{FF2B5EF4-FFF2-40B4-BE49-F238E27FC236}">
                  <a16:creationId xmlns:a16="http://schemas.microsoft.com/office/drawing/2014/main" id="{BB8E5FFD-F8F6-4602-87FE-8DBB2D6B080A}"/>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 name="Google Shape;148;p5">
              <a:extLst>
                <a:ext uri="{FF2B5EF4-FFF2-40B4-BE49-F238E27FC236}">
                  <a16:creationId xmlns:a16="http://schemas.microsoft.com/office/drawing/2014/main" id="{54D16AC9-D878-4267-9A36-098CA3E67D66}"/>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214" name="Google Shape;214;p9" descr="A close up of a map&#10;&#10;Description automatically generated"/>
          <p:cNvPicPr preferRelativeResize="0"/>
          <p:nvPr/>
        </p:nvPicPr>
        <p:blipFill rotWithShape="1">
          <a:blip r:embed="rId3">
            <a:alphaModFix/>
          </a:blip>
          <a:srcRect/>
          <a:stretch/>
        </p:blipFill>
        <p:spPr>
          <a:xfrm>
            <a:off x="5231612" y="295100"/>
            <a:ext cx="6752125" cy="1848350"/>
          </a:xfrm>
          <a:prstGeom prst="rect">
            <a:avLst/>
          </a:prstGeom>
          <a:noFill/>
          <a:ln>
            <a:noFill/>
          </a:ln>
        </p:spPr>
      </p:pic>
      <p:grpSp>
        <p:nvGrpSpPr>
          <p:cNvPr id="13" name="Google Shape;122;p3">
            <a:extLst>
              <a:ext uri="{FF2B5EF4-FFF2-40B4-BE49-F238E27FC236}">
                <a16:creationId xmlns:a16="http://schemas.microsoft.com/office/drawing/2014/main" id="{B0F3AD6B-2DF4-47A9-8302-1237FBCEE377}"/>
              </a:ext>
            </a:extLst>
          </p:cNvPr>
          <p:cNvGrpSpPr/>
          <p:nvPr/>
        </p:nvGrpSpPr>
        <p:grpSpPr>
          <a:xfrm>
            <a:off x="4728677" y="1036323"/>
            <a:ext cx="518808" cy="845703"/>
            <a:chOff x="10918968" y="713127"/>
            <a:chExt cx="1273032" cy="2532832"/>
          </a:xfrm>
        </p:grpSpPr>
        <p:sp>
          <p:nvSpPr>
            <p:cNvPr id="14" name="Google Shape;123;p3">
              <a:extLst>
                <a:ext uri="{FF2B5EF4-FFF2-40B4-BE49-F238E27FC236}">
                  <a16:creationId xmlns:a16="http://schemas.microsoft.com/office/drawing/2014/main" id="{C2526CED-D441-46B1-9D2E-52739A1DD059}"/>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5" name="Google Shape;124;p3">
              <a:extLst>
                <a:ext uri="{FF2B5EF4-FFF2-40B4-BE49-F238E27FC236}">
                  <a16:creationId xmlns:a16="http://schemas.microsoft.com/office/drawing/2014/main" id="{B6402284-919D-41FC-85EA-3A7C94126899}"/>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6" name="Picture 15" descr="A picture containing drawing&#10;&#10;Description automatically generated">
            <a:extLst>
              <a:ext uri="{FF2B5EF4-FFF2-40B4-BE49-F238E27FC236}">
                <a16:creationId xmlns:a16="http://schemas.microsoft.com/office/drawing/2014/main" id="{9E7E2F68-2DE9-4A4B-A4AB-3D2791CB618A}"/>
              </a:ext>
            </a:extLst>
          </p:cNvPr>
          <p:cNvPicPr>
            <a:picLocks noChangeAspect="1"/>
          </p:cNvPicPr>
          <p:nvPr/>
        </p:nvPicPr>
        <p:blipFill>
          <a:blip r:embed="rId4"/>
          <a:stretch>
            <a:fillRect/>
          </a:stretch>
        </p:blipFill>
        <p:spPr>
          <a:xfrm>
            <a:off x="4100285" y="108308"/>
            <a:ext cx="968167" cy="968167"/>
          </a:xfrm>
          <a:prstGeom prst="rect">
            <a:avLst/>
          </a:prstGeom>
          <a:scene3d>
            <a:camera prst="orthographicFront"/>
            <a:lightRig rig="threePt" dir="t"/>
          </a:scene3d>
          <a:sp3d>
            <a:bevelT w="165100" prst="coolSlant"/>
          </a:sp3d>
        </p:spPr>
      </p:pic>
      <p:graphicFrame>
        <p:nvGraphicFramePr>
          <p:cNvPr id="17" name="Content Placeholder 4">
            <a:extLst>
              <a:ext uri="{FF2B5EF4-FFF2-40B4-BE49-F238E27FC236}">
                <a16:creationId xmlns:a16="http://schemas.microsoft.com/office/drawing/2014/main" id="{7064A188-230F-4EE0-960D-4EECA657C8BF}"/>
              </a:ext>
            </a:extLst>
          </p:cNvPr>
          <p:cNvGraphicFramePr>
            <a:graphicFrameLocks/>
          </p:cNvGraphicFramePr>
          <p:nvPr>
            <p:extLst>
              <p:ext uri="{D42A27DB-BD31-4B8C-83A1-F6EECF244321}">
                <p14:modId xmlns:p14="http://schemas.microsoft.com/office/powerpoint/2010/main" val="1467993227"/>
              </p:ext>
            </p:extLst>
          </p:nvPr>
        </p:nvGraphicFramePr>
        <p:xfrm>
          <a:off x="5247485" y="2354827"/>
          <a:ext cx="6736251" cy="4451390"/>
        </p:xfrm>
        <a:graphic>
          <a:graphicData uri="http://schemas.openxmlformats.org/drawingml/2006/table">
            <a:tbl>
              <a:tblPr bandRow="1">
                <a:effectLst>
                  <a:innerShdw blurRad="63500" dist="50800" dir="2700000">
                    <a:prstClr val="black">
                      <a:alpha val="50000"/>
                    </a:prstClr>
                  </a:innerShdw>
                </a:effectLst>
                <a:tableStyleId>{2A488322-F2BA-4B5B-9748-0D474271808F}</a:tableStyleId>
              </a:tblPr>
              <a:tblGrid>
                <a:gridCol w="1433390">
                  <a:extLst>
                    <a:ext uri="{9D8B030D-6E8A-4147-A177-3AD203B41FA5}">
                      <a16:colId xmlns:a16="http://schemas.microsoft.com/office/drawing/2014/main" val="3335696700"/>
                    </a:ext>
                  </a:extLst>
                </a:gridCol>
                <a:gridCol w="711711">
                  <a:extLst>
                    <a:ext uri="{9D8B030D-6E8A-4147-A177-3AD203B41FA5}">
                      <a16:colId xmlns:a16="http://schemas.microsoft.com/office/drawing/2014/main" val="4131676249"/>
                    </a:ext>
                  </a:extLst>
                </a:gridCol>
                <a:gridCol w="2875174">
                  <a:extLst>
                    <a:ext uri="{9D8B030D-6E8A-4147-A177-3AD203B41FA5}">
                      <a16:colId xmlns:a16="http://schemas.microsoft.com/office/drawing/2014/main" val="4208675088"/>
                    </a:ext>
                  </a:extLst>
                </a:gridCol>
                <a:gridCol w="1175142">
                  <a:extLst>
                    <a:ext uri="{9D8B030D-6E8A-4147-A177-3AD203B41FA5}">
                      <a16:colId xmlns:a16="http://schemas.microsoft.com/office/drawing/2014/main" val="2429536973"/>
                    </a:ext>
                  </a:extLst>
                </a:gridCol>
                <a:gridCol w="540834">
                  <a:extLst>
                    <a:ext uri="{9D8B030D-6E8A-4147-A177-3AD203B41FA5}">
                      <a16:colId xmlns:a16="http://schemas.microsoft.com/office/drawing/2014/main" val="1739191785"/>
                    </a:ext>
                  </a:extLst>
                </a:gridCol>
              </a:tblGrid>
              <a:tr h="328412">
                <a:tc>
                  <a:txBody>
                    <a:bodyPr/>
                    <a:lstStyle/>
                    <a:p>
                      <a:pPr marL="0" marR="0" algn="ctr">
                        <a:lnSpc>
                          <a:spcPct val="115000"/>
                        </a:lnSpc>
                        <a:spcBef>
                          <a:spcPts val="0"/>
                        </a:spcBef>
                        <a:spcAft>
                          <a:spcPts val="0"/>
                        </a:spcAft>
                      </a:pPr>
                      <a:r>
                        <a:rPr lang="en-US" sz="1000" b="1" dirty="0">
                          <a:solidFill>
                            <a:schemeClr val="bg1">
                              <a:lumMod val="95000"/>
                            </a:schemeClr>
                          </a:solidFill>
                          <a:effectLst/>
                        </a:rPr>
                        <a:t>Fields</a:t>
                      </a:r>
                      <a:endParaRPr lang="en-US" sz="1000" b="1" dirty="0">
                        <a:solidFill>
                          <a:schemeClr val="bg1">
                            <a:lumMod val="95000"/>
                          </a:schemeClr>
                        </a:solidFill>
                        <a:effectLst/>
                        <a:latin typeface="Times New Roman" panose="02020603050405020304" pitchFamily="18" charset="0"/>
                        <a:ea typeface="+mn-ea"/>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9C7FF"/>
                    </a:solidFill>
                  </a:tcPr>
                </a:tc>
                <a:tc>
                  <a:txBody>
                    <a:bodyPr/>
                    <a:lstStyle/>
                    <a:p>
                      <a:pPr marL="0" marR="0" algn="ctr">
                        <a:lnSpc>
                          <a:spcPct val="115000"/>
                        </a:lnSpc>
                        <a:spcBef>
                          <a:spcPts val="0"/>
                        </a:spcBef>
                        <a:spcAft>
                          <a:spcPts val="0"/>
                        </a:spcAft>
                      </a:pPr>
                      <a:r>
                        <a:rPr lang="en-US" sz="1000" b="1" dirty="0">
                          <a:solidFill>
                            <a:schemeClr val="bg1">
                              <a:lumMod val="95000"/>
                            </a:schemeClr>
                          </a:solidFill>
                          <a:effectLst/>
                        </a:rPr>
                        <a:t>Data Type</a:t>
                      </a:r>
                      <a:endParaRPr lang="en-US" sz="1000" b="1" dirty="0">
                        <a:solidFill>
                          <a:schemeClr val="bg1">
                            <a:lumMod val="95000"/>
                          </a:schemeClr>
                        </a:solidFill>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9C7FF"/>
                    </a:solidFill>
                  </a:tcPr>
                </a:tc>
                <a:tc>
                  <a:txBody>
                    <a:bodyPr/>
                    <a:lstStyle/>
                    <a:p>
                      <a:pPr marL="0" marR="0" algn="ctr">
                        <a:lnSpc>
                          <a:spcPct val="115000"/>
                        </a:lnSpc>
                        <a:spcBef>
                          <a:spcPts val="0"/>
                        </a:spcBef>
                        <a:spcAft>
                          <a:spcPts val="0"/>
                        </a:spcAft>
                      </a:pPr>
                      <a:r>
                        <a:rPr lang="en-US" sz="1000" b="1" dirty="0">
                          <a:solidFill>
                            <a:schemeClr val="bg1">
                              <a:lumMod val="95000"/>
                            </a:schemeClr>
                          </a:solidFill>
                          <a:effectLst/>
                        </a:rPr>
                        <a:t>Description</a:t>
                      </a:r>
                      <a:endParaRPr lang="en-US" sz="1000" b="1" dirty="0">
                        <a:solidFill>
                          <a:schemeClr val="bg1">
                            <a:lumMod val="95000"/>
                          </a:schemeClr>
                        </a:solidFill>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9C7FF"/>
                    </a:solidFill>
                  </a:tcPr>
                </a:tc>
                <a:tc>
                  <a:txBody>
                    <a:bodyPr/>
                    <a:lstStyle/>
                    <a:p>
                      <a:pPr marL="0" marR="0" algn="ctr">
                        <a:lnSpc>
                          <a:spcPct val="115000"/>
                        </a:lnSpc>
                        <a:spcBef>
                          <a:spcPts val="0"/>
                        </a:spcBef>
                        <a:spcAft>
                          <a:spcPts val="0"/>
                        </a:spcAft>
                      </a:pPr>
                      <a:r>
                        <a:rPr lang="en-US" sz="1000" b="1" dirty="0">
                          <a:solidFill>
                            <a:schemeClr val="bg1">
                              <a:lumMod val="95000"/>
                            </a:schemeClr>
                          </a:solidFill>
                          <a:effectLst/>
                        </a:rPr>
                        <a:t>Range</a:t>
                      </a:r>
                      <a:endParaRPr lang="en-US" sz="1000" b="1" dirty="0">
                        <a:solidFill>
                          <a:schemeClr val="bg1">
                            <a:lumMod val="95000"/>
                          </a:schemeClr>
                        </a:solidFill>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9C7FF"/>
                    </a:solidFill>
                  </a:tcPr>
                </a:tc>
                <a:tc>
                  <a:txBody>
                    <a:bodyPr/>
                    <a:lstStyle/>
                    <a:p>
                      <a:pPr marL="0" marR="0" algn="ctr">
                        <a:lnSpc>
                          <a:spcPct val="115000"/>
                        </a:lnSpc>
                        <a:spcBef>
                          <a:spcPts val="0"/>
                        </a:spcBef>
                        <a:spcAft>
                          <a:spcPts val="0"/>
                        </a:spcAft>
                      </a:pPr>
                      <a:r>
                        <a:rPr lang="en-US" sz="1000" b="1" dirty="0">
                          <a:solidFill>
                            <a:schemeClr val="bg1">
                              <a:lumMod val="95000"/>
                            </a:schemeClr>
                          </a:solidFill>
                          <a:effectLst/>
                        </a:rPr>
                        <a:t>Unit</a:t>
                      </a:r>
                      <a:endParaRPr lang="en-US" sz="1000" b="1" dirty="0">
                        <a:solidFill>
                          <a:schemeClr val="bg1">
                            <a:lumMod val="95000"/>
                          </a:schemeClr>
                        </a:solidFill>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9C7FF"/>
                    </a:solidFill>
                  </a:tcPr>
                </a:tc>
                <a:extLst>
                  <a:ext uri="{0D108BD9-81ED-4DB2-BD59-A6C34878D82A}">
                    <a16:rowId xmlns:a16="http://schemas.microsoft.com/office/drawing/2014/main" val="2866821533"/>
                  </a:ext>
                </a:extLst>
              </a:tr>
              <a:tr h="156050">
                <a:tc>
                  <a:txBody>
                    <a:bodyPr/>
                    <a:lstStyle/>
                    <a:p>
                      <a:pPr marL="0" marR="0" algn="ctr">
                        <a:lnSpc>
                          <a:spcPct val="115000"/>
                        </a:lnSpc>
                        <a:spcBef>
                          <a:spcPts val="0"/>
                        </a:spcBef>
                        <a:spcAft>
                          <a:spcPts val="1200"/>
                        </a:spcAft>
                      </a:pPr>
                      <a:r>
                        <a:rPr lang="en-US" sz="1000" dirty="0">
                          <a:effectLst/>
                        </a:rPr>
                        <a:t>id</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Integer</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Unique id for the inner grid</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1 to 63</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945134970"/>
                  </a:ext>
                </a:extLst>
              </a:tr>
              <a:tr h="531069">
                <a:tc>
                  <a:txBody>
                    <a:bodyPr/>
                    <a:lstStyle/>
                    <a:p>
                      <a:pPr marL="0" marR="0" algn="ctr">
                        <a:lnSpc>
                          <a:spcPct val="150000"/>
                        </a:lnSpc>
                        <a:spcBef>
                          <a:spcPts val="0"/>
                        </a:spcBef>
                        <a:spcAft>
                          <a:spcPts val="1200"/>
                        </a:spcAft>
                      </a:pPr>
                      <a:r>
                        <a:rPr lang="en-US" sz="1000" kern="1200" dirty="0">
                          <a:effectLst/>
                        </a:rPr>
                        <a:t>Co-ordinates – Corners and Centroid </a:t>
                      </a:r>
                      <a:endParaRPr lang="en-US" sz="1000" kern="1200" dirty="0">
                        <a:solidFill>
                          <a:schemeClr val="dk1"/>
                        </a:solidFill>
                        <a:effectLst/>
                        <a:latin typeface="+mn-lt"/>
                        <a:ea typeface="+mn-ea"/>
                        <a:cs typeface="+mn-cs"/>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1200"/>
                        </a:spcAft>
                      </a:pPr>
                      <a:r>
                        <a:rPr lang="en-US" sz="1000" kern="1200" dirty="0">
                          <a:effectLst/>
                        </a:rPr>
                        <a:t>Float</a:t>
                      </a:r>
                      <a:endParaRPr lang="en-US" sz="1000" kern="1200" dirty="0">
                        <a:solidFill>
                          <a:schemeClr val="dk1"/>
                        </a:solidFill>
                        <a:effectLst/>
                        <a:latin typeface="+mn-lt"/>
                        <a:ea typeface="+mn-ea"/>
                        <a:cs typeface="+mn-cs"/>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1200"/>
                        </a:spcAft>
                      </a:pPr>
                      <a:r>
                        <a:rPr lang="en-US" sz="1000" kern="1200" dirty="0">
                          <a:effectLst/>
                        </a:rPr>
                        <a:t>Separate latitude and longitude of Left, right, top, bottom and centroid latitude and longitude of each grid</a:t>
                      </a:r>
                      <a:endParaRPr lang="en-US" sz="1000" kern="1200" dirty="0">
                        <a:solidFill>
                          <a:schemeClr val="dk1"/>
                        </a:solidFill>
                        <a:effectLst/>
                        <a:latin typeface="+mn-lt"/>
                        <a:ea typeface="+mn-ea"/>
                        <a:cs typeface="+mn-cs"/>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1200"/>
                        </a:spcAft>
                      </a:pPr>
                      <a:r>
                        <a:rPr lang="en-US" sz="1000" kern="1200" dirty="0">
                          <a:effectLst/>
                        </a:rPr>
                        <a:t>((38.4992, -122.1241),  (38.5692, -122.0341))        </a:t>
                      </a:r>
                      <a:endParaRPr lang="en-US" sz="1000" kern="1200" dirty="0">
                        <a:solidFill>
                          <a:schemeClr val="dk1"/>
                        </a:solidFill>
                        <a:effectLst/>
                        <a:latin typeface="+mn-lt"/>
                        <a:ea typeface="+mn-ea"/>
                        <a:cs typeface="+mn-cs"/>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1200"/>
                        </a:spcAft>
                      </a:pPr>
                      <a:r>
                        <a:rPr lang="en-US" sz="1000" kern="1200" dirty="0">
                          <a:effectLst/>
                        </a:rPr>
                        <a:t>Degree</a:t>
                      </a:r>
                      <a:endParaRPr lang="en-US" sz="1000" kern="1200" dirty="0">
                        <a:solidFill>
                          <a:schemeClr val="dk1"/>
                        </a:solidFill>
                        <a:effectLst/>
                        <a:latin typeface="+mn-lt"/>
                        <a:ea typeface="+mn-ea"/>
                        <a:cs typeface="+mn-cs"/>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839103582"/>
                  </a:ext>
                </a:extLst>
              </a:tr>
              <a:tr h="404823">
                <a:tc>
                  <a:txBody>
                    <a:bodyPr/>
                    <a:lstStyle/>
                    <a:p>
                      <a:pPr marL="0" marR="0" algn="ctr">
                        <a:lnSpc>
                          <a:spcPct val="115000"/>
                        </a:lnSpc>
                        <a:spcBef>
                          <a:spcPts val="0"/>
                        </a:spcBef>
                        <a:spcAft>
                          <a:spcPts val="1200"/>
                        </a:spcAft>
                      </a:pPr>
                      <a:r>
                        <a:rPr lang="en-US" sz="1000" dirty="0">
                          <a:effectLst/>
                        </a:rPr>
                        <a:t>Polygon/Geometry</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Polygon</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Grid coordinates of the inner grid</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((38.4992, -122.1241),  (38.5692, -122.0341))        </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Degree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2919393629"/>
                  </a:ext>
                </a:extLst>
              </a:tr>
              <a:tr h="286939">
                <a:tc>
                  <a:txBody>
                    <a:bodyPr/>
                    <a:lstStyle/>
                    <a:p>
                      <a:pPr marL="0" marR="0" algn="ctr">
                        <a:lnSpc>
                          <a:spcPct val="115000"/>
                        </a:lnSpc>
                        <a:spcBef>
                          <a:spcPts val="0"/>
                        </a:spcBef>
                        <a:spcAft>
                          <a:spcPts val="1200"/>
                        </a:spcAft>
                      </a:pPr>
                      <a:r>
                        <a:rPr lang="en-US" sz="1000" dirty="0">
                          <a:effectLst/>
                        </a:rPr>
                        <a:t>start_date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Datetime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Start date for fetching the 8-day composite indices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(01/01/2015, 12/27/2019)</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994458004"/>
                  </a:ext>
                </a:extLst>
              </a:tr>
              <a:tr h="322628">
                <a:tc>
                  <a:txBody>
                    <a:bodyPr/>
                    <a:lstStyle/>
                    <a:p>
                      <a:pPr marL="0" marR="0" algn="ctr">
                        <a:lnSpc>
                          <a:spcPct val="115000"/>
                        </a:lnSpc>
                        <a:spcBef>
                          <a:spcPts val="0"/>
                        </a:spcBef>
                        <a:spcAft>
                          <a:spcPts val="1200"/>
                        </a:spcAft>
                      </a:pPr>
                      <a:r>
                        <a:rPr lang="en-US" sz="1000" dirty="0">
                          <a:effectLst/>
                        </a:rPr>
                        <a:t>end_date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Datetime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7 days added to the start date provides the end date for 8-day composite indices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(01/08/2015, 1/3/2020)</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545603846"/>
                  </a:ext>
                </a:extLst>
              </a:tr>
              <a:tr h="196011">
                <a:tc>
                  <a:txBody>
                    <a:bodyPr/>
                    <a:lstStyle/>
                    <a:p>
                      <a:pPr marL="0" marR="0" algn="ctr">
                        <a:lnSpc>
                          <a:spcPct val="115000"/>
                        </a:lnSpc>
                        <a:spcBef>
                          <a:spcPts val="0"/>
                        </a:spcBef>
                        <a:spcAft>
                          <a:spcPts val="1200"/>
                        </a:spcAft>
                      </a:pPr>
                      <a:r>
                        <a:rPr lang="en-US" sz="1000" dirty="0">
                          <a:effectLst/>
                        </a:rPr>
                        <a:t>NDVI</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Float</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Calculated from red and infrared bands.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-1 to +1</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851835019"/>
                  </a:ext>
                </a:extLst>
              </a:tr>
              <a:tr h="227882">
                <a:tc>
                  <a:txBody>
                    <a:bodyPr/>
                    <a:lstStyle/>
                    <a:p>
                      <a:pPr marL="0" marR="0" algn="ctr">
                        <a:lnSpc>
                          <a:spcPct val="115000"/>
                        </a:lnSpc>
                        <a:spcBef>
                          <a:spcPts val="0"/>
                        </a:spcBef>
                        <a:spcAft>
                          <a:spcPts val="1200"/>
                        </a:spcAft>
                      </a:pPr>
                      <a:r>
                        <a:rPr lang="en-US" sz="1000" dirty="0">
                          <a:effectLst/>
                        </a:rPr>
                        <a:t>EVI</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Float</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Calculated from visible and near-infrared bands.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-1 to +1</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501503697"/>
                  </a:ext>
                </a:extLst>
              </a:tr>
              <a:tr h="286939">
                <a:tc>
                  <a:txBody>
                    <a:bodyPr/>
                    <a:lstStyle/>
                    <a:p>
                      <a:pPr marL="0" marR="0" algn="ctr">
                        <a:lnSpc>
                          <a:spcPct val="115000"/>
                        </a:lnSpc>
                        <a:spcBef>
                          <a:spcPts val="0"/>
                        </a:spcBef>
                        <a:spcAft>
                          <a:spcPts val="1200"/>
                        </a:spcAft>
                      </a:pPr>
                      <a:r>
                        <a:rPr lang="en-US" sz="1000" dirty="0">
                          <a:effectLst/>
                        </a:rPr>
                        <a:t>NDWI</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Float</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Calculated from short-wave infrared and near infrared bands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-1 to +1</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15000"/>
                        </a:lnSpc>
                        <a:spcBef>
                          <a:spcPts val="0"/>
                        </a:spcBef>
                        <a:spcAft>
                          <a:spcPts val="1200"/>
                        </a:spcAft>
                      </a:pPr>
                      <a:r>
                        <a:rPr lang="en-US" sz="1000" dirty="0">
                          <a:effectLst/>
                        </a:rPr>
                        <a:t>NA </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52579435"/>
                  </a:ext>
                </a:extLst>
              </a:tr>
              <a:tr h="956202">
                <a:tc>
                  <a:txBody>
                    <a:bodyPr/>
                    <a:lstStyle/>
                    <a:p>
                      <a:pPr marL="0" marR="0" algn="ctr">
                        <a:lnSpc>
                          <a:spcPct val="150000"/>
                        </a:lnSpc>
                        <a:spcBef>
                          <a:spcPts val="0"/>
                        </a:spcBef>
                        <a:spcAft>
                          <a:spcPts val="0"/>
                        </a:spcAft>
                      </a:pPr>
                      <a:r>
                        <a:rPr lang="en-US" sz="1000" dirty="0">
                          <a:effectLst/>
                        </a:rPr>
                        <a:t>13 co-ordinates for corners, diagonals, midpoints of edges and corners</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0"/>
                        </a:spcAft>
                      </a:pPr>
                      <a:r>
                        <a:rPr lang="en-US" sz="1000" dirty="0">
                          <a:effectLst/>
                        </a:rPr>
                        <a:t>Float</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0"/>
                        </a:spcAft>
                      </a:pPr>
                      <a:r>
                        <a:rPr lang="en-US" sz="1000" dirty="0">
                          <a:effectLst/>
                        </a:rPr>
                        <a:t>13 columns corresponding to the 13 points sampled from each inner grid. The points are Centroid, 4 diagonal points, 4 midpoints of edges and corner points. </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0"/>
                        </a:spcAft>
                      </a:pPr>
                      <a:r>
                        <a:rPr lang="en-US" sz="1000" dirty="0">
                          <a:effectLst/>
                        </a:rPr>
                        <a:t>((38.4992, -122.1241),       38.5692, -122.0341))</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algn="ctr">
                        <a:lnSpc>
                          <a:spcPct val="150000"/>
                        </a:lnSpc>
                        <a:spcBef>
                          <a:spcPts val="0"/>
                        </a:spcBef>
                        <a:spcAft>
                          <a:spcPts val="0"/>
                        </a:spcAft>
                      </a:pPr>
                      <a:r>
                        <a:rPr lang="en-US" sz="1000" dirty="0">
                          <a:effectLst/>
                        </a:rPr>
                        <a:t>Degree</a:t>
                      </a:r>
                      <a:endParaRPr lang="en-US" sz="1000" dirty="0">
                        <a:effectLst/>
                        <a:latin typeface="Times New Roman" panose="02020603050405020304" pitchFamily="18" charset="0"/>
                        <a:ea typeface="Times New Roman" panose="02020603050405020304" pitchFamily="18" charset="0"/>
                      </a:endParaRPr>
                    </a:p>
                  </a:txBody>
                  <a:tcPr marL="22338" marR="22338" marT="0" marB="0">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80150904"/>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12">
                                            <p:txEl>
                                              <p:pRg st="0" end="0"/>
                                            </p:txEl>
                                          </p:spTgt>
                                        </p:tgtEl>
                                        <p:attrNameLst>
                                          <p:attrName>style.visibility</p:attrName>
                                        </p:attrNameLst>
                                      </p:cBhvr>
                                      <p:to>
                                        <p:strVal val="visible"/>
                                      </p:to>
                                    </p:set>
                                    <p:anim calcmode="lin" valueType="num">
                                      <p:cBhvr additive="base">
                                        <p:cTn id="7" dur="500" fill="hold"/>
                                        <p:tgtEl>
                                          <p:spTgt spid="2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2">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12">
                                            <p:txEl>
                                              <p:pRg st="1" end="1"/>
                                            </p:txEl>
                                          </p:spTgt>
                                        </p:tgtEl>
                                        <p:attrNameLst>
                                          <p:attrName>style.visibility</p:attrName>
                                        </p:attrNameLst>
                                      </p:cBhvr>
                                      <p:to>
                                        <p:strVal val="visible"/>
                                      </p:to>
                                    </p:set>
                                    <p:anim calcmode="lin" valueType="num">
                                      <p:cBhvr additive="base">
                                        <p:cTn id="12" dur="500" fill="hold"/>
                                        <p:tgtEl>
                                          <p:spTgt spid="212">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12">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12">
                                            <p:txEl>
                                              <p:pRg st="2" end="2"/>
                                            </p:txEl>
                                          </p:spTgt>
                                        </p:tgtEl>
                                        <p:attrNameLst>
                                          <p:attrName>style.visibility</p:attrName>
                                        </p:attrNameLst>
                                      </p:cBhvr>
                                      <p:to>
                                        <p:strVal val="visible"/>
                                      </p:to>
                                    </p:set>
                                    <p:anim calcmode="lin" valueType="num">
                                      <p:cBhvr additive="base">
                                        <p:cTn id="17" dur="500" fill="hold"/>
                                        <p:tgtEl>
                                          <p:spTgt spid="21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12">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12">
                                            <p:txEl>
                                              <p:pRg st="3" end="3"/>
                                            </p:txEl>
                                          </p:spTgt>
                                        </p:tgtEl>
                                        <p:attrNameLst>
                                          <p:attrName>style.visibility</p:attrName>
                                        </p:attrNameLst>
                                      </p:cBhvr>
                                      <p:to>
                                        <p:strVal val="visible"/>
                                      </p:to>
                                    </p:set>
                                    <p:anim calcmode="lin" valueType="num">
                                      <p:cBhvr additive="base">
                                        <p:cTn id="22" dur="500" fill="hold"/>
                                        <p:tgtEl>
                                          <p:spTgt spid="212">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12">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12">
                                            <p:txEl>
                                              <p:pRg st="4" end="4"/>
                                            </p:txEl>
                                          </p:spTgt>
                                        </p:tgtEl>
                                        <p:attrNameLst>
                                          <p:attrName>style.visibility</p:attrName>
                                        </p:attrNameLst>
                                      </p:cBhvr>
                                      <p:to>
                                        <p:strVal val="visible"/>
                                      </p:to>
                                    </p:set>
                                    <p:anim calcmode="lin" valueType="num">
                                      <p:cBhvr additive="base">
                                        <p:cTn id="27" dur="500" fill="hold"/>
                                        <p:tgtEl>
                                          <p:spTgt spid="21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2">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12">
                                            <p:txEl>
                                              <p:pRg st="5" end="5"/>
                                            </p:txEl>
                                          </p:spTgt>
                                        </p:tgtEl>
                                        <p:attrNameLst>
                                          <p:attrName>style.visibility</p:attrName>
                                        </p:attrNameLst>
                                      </p:cBhvr>
                                      <p:to>
                                        <p:strVal val="visible"/>
                                      </p:to>
                                    </p:set>
                                    <p:anim calcmode="lin" valueType="num">
                                      <p:cBhvr additive="base">
                                        <p:cTn id="32" dur="500" fill="hold"/>
                                        <p:tgtEl>
                                          <p:spTgt spid="212">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2">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12">
                                            <p:txEl>
                                              <p:pRg st="6" end="6"/>
                                            </p:txEl>
                                          </p:spTgt>
                                        </p:tgtEl>
                                        <p:attrNameLst>
                                          <p:attrName>style.visibility</p:attrName>
                                        </p:attrNameLst>
                                      </p:cBhvr>
                                      <p:to>
                                        <p:strVal val="visible"/>
                                      </p:to>
                                    </p:set>
                                    <p:anim calcmode="lin" valueType="num">
                                      <p:cBhvr additive="base">
                                        <p:cTn id="37" dur="500" fill="hold"/>
                                        <p:tgtEl>
                                          <p:spTgt spid="212">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2">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12">
                                            <p:txEl>
                                              <p:pRg st="7" end="7"/>
                                            </p:txEl>
                                          </p:spTgt>
                                        </p:tgtEl>
                                        <p:attrNameLst>
                                          <p:attrName>style.visibility</p:attrName>
                                        </p:attrNameLst>
                                      </p:cBhvr>
                                      <p:to>
                                        <p:strVal val="visible"/>
                                      </p:to>
                                    </p:set>
                                    <p:anim calcmode="lin" valueType="num">
                                      <p:cBhvr additive="base">
                                        <p:cTn id="42" dur="500" fill="hold"/>
                                        <p:tgtEl>
                                          <p:spTgt spid="212">
                                            <p:txEl>
                                              <p:pRg st="7" end="7"/>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2">
                                            <p:txEl>
                                              <p:pRg st="7" end="7"/>
                                            </p:txEl>
                                          </p:spTgt>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nodeType="afterEffect">
                                  <p:stCondLst>
                                    <p:cond delay="0"/>
                                  </p:stCondLst>
                                  <p:childTnLst>
                                    <p:set>
                                      <p:cBhvr>
                                        <p:cTn id="46" dur="1" fill="hold">
                                          <p:stCondLst>
                                            <p:cond delay="0"/>
                                          </p:stCondLst>
                                        </p:cTn>
                                        <p:tgtEl>
                                          <p:spTgt spid="214"/>
                                        </p:tgtEl>
                                        <p:attrNameLst>
                                          <p:attrName>style.visibility</p:attrName>
                                        </p:attrNameLst>
                                      </p:cBhvr>
                                      <p:to>
                                        <p:strVal val="visible"/>
                                      </p:to>
                                    </p:set>
                                    <p:anim calcmode="lin" valueType="num">
                                      <p:cBhvr additive="base">
                                        <p:cTn id="47" dur="500" fill="hold"/>
                                        <p:tgtEl>
                                          <p:spTgt spid="214"/>
                                        </p:tgtEl>
                                        <p:attrNameLst>
                                          <p:attrName>ppt_x</p:attrName>
                                        </p:attrNameLst>
                                      </p:cBhvr>
                                      <p:tavLst>
                                        <p:tav tm="0">
                                          <p:val>
                                            <p:strVal val="#ppt_x"/>
                                          </p:val>
                                        </p:tav>
                                        <p:tav tm="100000">
                                          <p:val>
                                            <p:strVal val="#ppt_x"/>
                                          </p:val>
                                        </p:tav>
                                      </p:tavLst>
                                    </p:anim>
                                    <p:anim calcmode="lin" valueType="num">
                                      <p:cBhvr additive="base">
                                        <p:cTn id="48" dur="500" fill="hold"/>
                                        <p:tgtEl>
                                          <p:spTgt spid="2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8"/>
        <p:cNvGrpSpPr/>
        <p:nvPr/>
      </p:nvGrpSpPr>
      <p:grpSpPr>
        <a:xfrm>
          <a:off x="0" y="0"/>
          <a:ext cx="0" cy="0"/>
          <a:chOff x="0" y="0"/>
          <a:chExt cx="0" cy="0"/>
        </a:xfrm>
      </p:grpSpPr>
      <p:sp>
        <p:nvSpPr>
          <p:cNvPr id="219" name="Google Shape;219;p10"/>
          <p:cNvSpPr txBox="1">
            <a:spLocks noGrp="1"/>
          </p:cNvSpPr>
          <p:nvPr>
            <p:ph idx="1"/>
          </p:nvPr>
        </p:nvSpPr>
        <p:spPr>
          <a:xfrm>
            <a:off x="612742" y="610398"/>
            <a:ext cx="4072380" cy="4393982"/>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US" sz="1800" b="1" dirty="0">
                <a:latin typeface="+mj-lt"/>
                <a:ea typeface="Times New Roman"/>
                <a:cs typeface="Times New Roman"/>
                <a:sym typeface="Times New Roman"/>
              </a:rPr>
              <a:t>Vegetation indices </a:t>
            </a:r>
            <a:r>
              <a:rPr lang="en-US" sz="1800" dirty="0">
                <a:latin typeface="+mj-lt"/>
                <a:ea typeface="Times New Roman"/>
                <a:cs typeface="Times New Roman"/>
                <a:sym typeface="Times New Roman"/>
              </a:rPr>
              <a:t>are measures that map the density of green vegetation around the globe. Below are the chosen relevant indices.</a:t>
            </a:r>
            <a:endParaRPr sz="18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Normalized Difference Vegetation Index (NDVI) </a:t>
            </a:r>
            <a:r>
              <a:rPr lang="en-US" sz="1800" dirty="0">
                <a:latin typeface="+mj-lt"/>
                <a:ea typeface="Times New Roman"/>
                <a:cs typeface="Times New Roman"/>
                <a:sym typeface="Times New Roman"/>
              </a:rPr>
              <a:t>- Standard measure of healthy vegetation</a:t>
            </a:r>
            <a:endParaRPr sz="18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Enhanced Vegetation Index (EVI) - </a:t>
            </a:r>
            <a:r>
              <a:rPr lang="en-US" sz="1800" dirty="0">
                <a:latin typeface="+mj-lt"/>
                <a:ea typeface="Times New Roman"/>
                <a:cs typeface="Times New Roman"/>
                <a:sym typeface="Times New Roman"/>
              </a:rPr>
              <a:t>Enhanced version of NDVI</a:t>
            </a:r>
            <a:endParaRPr sz="18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Normalized Difference Water Index (NDWI) </a:t>
            </a:r>
            <a:r>
              <a:rPr lang="en-US" sz="1800" dirty="0">
                <a:latin typeface="+mj-lt"/>
                <a:ea typeface="Times New Roman"/>
                <a:cs typeface="Times New Roman"/>
                <a:sym typeface="Times New Roman"/>
              </a:rPr>
              <a:t>- Water content in Vegetation</a:t>
            </a:r>
            <a:endParaRPr sz="1800" dirty="0">
              <a:latin typeface="+mj-lt"/>
            </a:endParaRPr>
          </a:p>
          <a:p>
            <a:pPr marL="228600" lvl="0" indent="-228600" algn="l" rtl="0">
              <a:lnSpc>
                <a:spcPct val="90000"/>
              </a:lnSpc>
              <a:spcBef>
                <a:spcPts val="1000"/>
              </a:spcBef>
              <a:spcAft>
                <a:spcPts val="0"/>
              </a:spcAft>
              <a:buClr>
                <a:schemeClr val="dk1"/>
              </a:buClr>
              <a:buSzPts val="2000"/>
              <a:buChar char="•"/>
            </a:pPr>
            <a:r>
              <a:rPr lang="en-US" sz="1800" b="1" dirty="0">
                <a:latin typeface="+mj-lt"/>
                <a:ea typeface="Times New Roman"/>
                <a:cs typeface="Times New Roman"/>
                <a:sym typeface="Times New Roman"/>
              </a:rPr>
              <a:t>Data sampling </a:t>
            </a:r>
            <a:r>
              <a:rPr lang="en-US" sz="1800" dirty="0">
                <a:latin typeface="+mj-lt"/>
                <a:ea typeface="Times New Roman"/>
                <a:cs typeface="Times New Roman"/>
                <a:sym typeface="Times New Roman"/>
              </a:rPr>
              <a:t>- For each grid, a 1-point (Centroid only), 5-point (Centroid and corners) and 13-points dataset (Centroid, Corners, edges of midpoints and diagonals) were generated. The 13-point was chosen due to its completeness after a thorough statistical analysis.</a:t>
            </a:r>
            <a:endParaRPr sz="1800" dirty="0">
              <a:latin typeface="+mj-lt"/>
            </a:endParaRPr>
          </a:p>
        </p:txBody>
      </p:sp>
      <p:grpSp>
        <p:nvGrpSpPr>
          <p:cNvPr id="6" name="Google Shape;146;p5">
            <a:extLst>
              <a:ext uri="{FF2B5EF4-FFF2-40B4-BE49-F238E27FC236}">
                <a16:creationId xmlns:a16="http://schemas.microsoft.com/office/drawing/2014/main" id="{BDC03B49-84E4-42E1-99CE-C3D525F3C644}"/>
              </a:ext>
            </a:extLst>
          </p:cNvPr>
          <p:cNvGrpSpPr/>
          <p:nvPr/>
        </p:nvGrpSpPr>
        <p:grpSpPr>
          <a:xfrm>
            <a:off x="0" y="4601497"/>
            <a:ext cx="1014061" cy="2017580"/>
            <a:chOff x="0" y="4601497"/>
            <a:chExt cx="1014061" cy="2017580"/>
          </a:xfrm>
        </p:grpSpPr>
        <p:sp>
          <p:nvSpPr>
            <p:cNvPr id="7" name="Google Shape;147;p5">
              <a:extLst>
                <a:ext uri="{FF2B5EF4-FFF2-40B4-BE49-F238E27FC236}">
                  <a16:creationId xmlns:a16="http://schemas.microsoft.com/office/drawing/2014/main" id="{99D9BA6B-1940-424B-A4D5-76845DF642D3}"/>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 name="Google Shape;148;p5">
              <a:extLst>
                <a:ext uri="{FF2B5EF4-FFF2-40B4-BE49-F238E27FC236}">
                  <a16:creationId xmlns:a16="http://schemas.microsoft.com/office/drawing/2014/main" id="{DED910E7-E786-4FEA-A629-CB9B5B1F0C84}"/>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 name="Google Shape;122;p3">
            <a:extLst>
              <a:ext uri="{FF2B5EF4-FFF2-40B4-BE49-F238E27FC236}">
                <a16:creationId xmlns:a16="http://schemas.microsoft.com/office/drawing/2014/main" id="{6DA87C7F-F699-46F8-BF6B-2B462E6E6EF2}"/>
              </a:ext>
            </a:extLst>
          </p:cNvPr>
          <p:cNvGrpSpPr/>
          <p:nvPr/>
        </p:nvGrpSpPr>
        <p:grpSpPr>
          <a:xfrm>
            <a:off x="4486580" y="1034684"/>
            <a:ext cx="518808" cy="845703"/>
            <a:chOff x="10918968" y="713127"/>
            <a:chExt cx="1273032" cy="2532832"/>
          </a:xfrm>
        </p:grpSpPr>
        <p:sp>
          <p:nvSpPr>
            <p:cNvPr id="10" name="Google Shape;123;p3">
              <a:extLst>
                <a:ext uri="{FF2B5EF4-FFF2-40B4-BE49-F238E27FC236}">
                  <a16:creationId xmlns:a16="http://schemas.microsoft.com/office/drawing/2014/main" id="{358365C1-8FD6-4B58-81F3-8315D4E7FD02}"/>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1" name="Google Shape;124;p3">
              <a:extLst>
                <a:ext uri="{FF2B5EF4-FFF2-40B4-BE49-F238E27FC236}">
                  <a16:creationId xmlns:a16="http://schemas.microsoft.com/office/drawing/2014/main" id="{2143E35F-5423-471C-8BCD-2226E4788FDC}"/>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221" name="Google Shape;221;p10" descr="A close up of a map&#10;&#10;Description automatically generated"/>
          <p:cNvPicPr preferRelativeResize="0"/>
          <p:nvPr/>
        </p:nvPicPr>
        <p:blipFill rotWithShape="1">
          <a:blip r:embed="rId3">
            <a:alphaModFix/>
          </a:blip>
          <a:srcRect/>
          <a:stretch/>
        </p:blipFill>
        <p:spPr>
          <a:xfrm>
            <a:off x="5005400" y="610400"/>
            <a:ext cx="6828375" cy="1857900"/>
          </a:xfrm>
          <a:prstGeom prst="rect">
            <a:avLst/>
          </a:prstGeom>
          <a:noFill/>
          <a:ln>
            <a:noFill/>
          </a:ln>
          <a:scene3d>
            <a:camera prst="orthographicFront"/>
            <a:lightRig rig="threePt" dir="t"/>
          </a:scene3d>
          <a:sp3d>
            <a:bevelT w="165100" prst="coolSlant"/>
          </a:sp3d>
        </p:spPr>
      </p:pic>
      <p:pic>
        <p:nvPicPr>
          <p:cNvPr id="12" name="Picture 11" descr="A picture containing drawing&#10;&#10;Description automatically generated">
            <a:extLst>
              <a:ext uri="{FF2B5EF4-FFF2-40B4-BE49-F238E27FC236}">
                <a16:creationId xmlns:a16="http://schemas.microsoft.com/office/drawing/2014/main" id="{C1D48B63-7989-4D9D-9A82-FAF5D1CBD0DD}"/>
              </a:ext>
            </a:extLst>
          </p:cNvPr>
          <p:cNvPicPr>
            <a:picLocks noChangeAspect="1"/>
          </p:cNvPicPr>
          <p:nvPr/>
        </p:nvPicPr>
        <p:blipFill>
          <a:blip r:embed="rId4"/>
          <a:stretch>
            <a:fillRect/>
          </a:stretch>
        </p:blipFill>
        <p:spPr>
          <a:xfrm>
            <a:off x="10626335" y="43379"/>
            <a:ext cx="710941" cy="710941"/>
          </a:xfrm>
          <a:prstGeom prst="rect">
            <a:avLst/>
          </a:prstGeom>
          <a:scene3d>
            <a:camera prst="orthographicFront"/>
            <a:lightRig rig="threePt" dir="t"/>
          </a:scene3d>
          <a:sp3d>
            <a:bevelT w="165100" prst="coolSlant"/>
          </a:sp3d>
        </p:spPr>
      </p:pic>
      <p:pic>
        <p:nvPicPr>
          <p:cNvPr id="13" name="image95.png">
            <a:extLst>
              <a:ext uri="{FF2B5EF4-FFF2-40B4-BE49-F238E27FC236}">
                <a16:creationId xmlns:a16="http://schemas.microsoft.com/office/drawing/2014/main" id="{A0B7DAEA-9C23-48FF-B65B-A73FC3ED7502}"/>
              </a:ext>
            </a:extLst>
          </p:cNvPr>
          <p:cNvPicPr/>
          <p:nvPr/>
        </p:nvPicPr>
        <p:blipFill>
          <a:blip r:embed="rId5"/>
          <a:srcRect/>
          <a:stretch>
            <a:fillRect/>
          </a:stretch>
        </p:blipFill>
        <p:spPr>
          <a:xfrm>
            <a:off x="5005389" y="2560319"/>
            <a:ext cx="3417252" cy="4002405"/>
          </a:xfrm>
          <a:prstGeom prst="rect">
            <a:avLst/>
          </a:prstGeom>
          <a:ln w="12700">
            <a:solidFill>
              <a:srgbClr val="000000"/>
            </a:solidFill>
            <a:prstDash val="solid"/>
          </a:ln>
          <a:effectLst>
            <a:innerShdw blurRad="63500" dist="50800" dir="2700000">
              <a:prstClr val="black">
                <a:alpha val="50000"/>
              </a:prstClr>
            </a:innerShdw>
          </a:effectLst>
        </p:spPr>
      </p:pic>
      <p:pic>
        <p:nvPicPr>
          <p:cNvPr id="14" name="image94.png">
            <a:extLst>
              <a:ext uri="{FF2B5EF4-FFF2-40B4-BE49-F238E27FC236}">
                <a16:creationId xmlns:a16="http://schemas.microsoft.com/office/drawing/2014/main" id="{5DE50445-91E7-420C-A8C5-057D0B4178AA}"/>
              </a:ext>
            </a:extLst>
          </p:cNvPr>
          <p:cNvPicPr/>
          <p:nvPr/>
        </p:nvPicPr>
        <p:blipFill>
          <a:blip r:embed="rId6"/>
          <a:srcRect/>
          <a:stretch>
            <a:fillRect/>
          </a:stretch>
        </p:blipFill>
        <p:spPr>
          <a:xfrm>
            <a:off x="8582661" y="2560319"/>
            <a:ext cx="3251114" cy="4002405"/>
          </a:xfrm>
          <a:prstGeom prst="rect">
            <a:avLst/>
          </a:prstGeom>
          <a:ln w="12700">
            <a:solidFill>
              <a:srgbClr val="000000"/>
            </a:solidFill>
            <a:prstDash val="solid"/>
          </a:ln>
          <a:effectLst>
            <a:innerShdw blurRad="63500" dist="50800" dir="2700000">
              <a:prstClr val="black">
                <a:alpha val="50000"/>
              </a:prstClr>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21"/>
                                        </p:tgtEl>
                                        <p:attrNameLst>
                                          <p:attrName>style.visibility</p:attrName>
                                        </p:attrNameLst>
                                      </p:cBhvr>
                                      <p:to>
                                        <p:strVal val="visible"/>
                                      </p:to>
                                    </p:set>
                                    <p:anim calcmode="lin" valueType="num">
                                      <p:cBhvr additive="base">
                                        <p:cTn id="7" dur="500" fill="hold"/>
                                        <p:tgtEl>
                                          <p:spTgt spid="221"/>
                                        </p:tgtEl>
                                        <p:attrNameLst>
                                          <p:attrName>ppt_x</p:attrName>
                                        </p:attrNameLst>
                                      </p:cBhvr>
                                      <p:tavLst>
                                        <p:tav tm="0">
                                          <p:val>
                                            <p:strVal val="#ppt_x"/>
                                          </p:val>
                                        </p:tav>
                                        <p:tav tm="100000">
                                          <p:val>
                                            <p:strVal val="#ppt_x"/>
                                          </p:val>
                                        </p:tav>
                                      </p:tavLst>
                                    </p:anim>
                                    <p:anim calcmode="lin" valueType="num">
                                      <p:cBhvr additive="base">
                                        <p:cTn id="8" dur="500" fill="hold"/>
                                        <p:tgtEl>
                                          <p:spTgt spid="2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19">
                                            <p:txEl>
                                              <p:pRg st="0" end="0"/>
                                            </p:txEl>
                                          </p:spTgt>
                                        </p:tgtEl>
                                        <p:attrNameLst>
                                          <p:attrName>style.visibility</p:attrName>
                                        </p:attrNameLst>
                                      </p:cBhvr>
                                      <p:to>
                                        <p:strVal val="visible"/>
                                      </p:to>
                                    </p:set>
                                    <p:anim calcmode="lin" valueType="num">
                                      <p:cBhvr additive="base">
                                        <p:cTn id="22" dur="500" fill="hold"/>
                                        <p:tgtEl>
                                          <p:spTgt spid="219">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19">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19">
                                            <p:txEl>
                                              <p:pRg st="1" end="1"/>
                                            </p:txEl>
                                          </p:spTgt>
                                        </p:tgtEl>
                                        <p:attrNameLst>
                                          <p:attrName>style.visibility</p:attrName>
                                        </p:attrNameLst>
                                      </p:cBhvr>
                                      <p:to>
                                        <p:strVal val="visible"/>
                                      </p:to>
                                    </p:set>
                                    <p:anim calcmode="lin" valueType="num">
                                      <p:cBhvr additive="base">
                                        <p:cTn id="27" dur="500" fill="hold"/>
                                        <p:tgtEl>
                                          <p:spTgt spid="219">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19">
                                            <p:txEl>
                                              <p:pRg st="1" end="1"/>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19">
                                            <p:txEl>
                                              <p:pRg st="2" end="2"/>
                                            </p:txEl>
                                          </p:spTgt>
                                        </p:tgtEl>
                                        <p:attrNameLst>
                                          <p:attrName>style.visibility</p:attrName>
                                        </p:attrNameLst>
                                      </p:cBhvr>
                                      <p:to>
                                        <p:strVal val="visible"/>
                                      </p:to>
                                    </p:set>
                                    <p:anim calcmode="lin" valueType="num">
                                      <p:cBhvr additive="base">
                                        <p:cTn id="32" dur="500" fill="hold"/>
                                        <p:tgtEl>
                                          <p:spTgt spid="219">
                                            <p:txEl>
                                              <p:pRg st="2" end="2"/>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9">
                                            <p:txEl>
                                              <p:pRg st="2" end="2"/>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19">
                                            <p:txEl>
                                              <p:pRg st="3" end="3"/>
                                            </p:txEl>
                                          </p:spTgt>
                                        </p:tgtEl>
                                        <p:attrNameLst>
                                          <p:attrName>style.visibility</p:attrName>
                                        </p:attrNameLst>
                                      </p:cBhvr>
                                      <p:to>
                                        <p:strVal val="visible"/>
                                      </p:to>
                                    </p:set>
                                    <p:anim calcmode="lin" valueType="num">
                                      <p:cBhvr additive="base">
                                        <p:cTn id="37" dur="500" fill="hold"/>
                                        <p:tgtEl>
                                          <p:spTgt spid="219">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9">
                                            <p:txEl>
                                              <p:pRg st="3" end="3"/>
                                            </p:txEl>
                                          </p:spTgt>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19">
                                            <p:txEl>
                                              <p:pRg st="4" end="4"/>
                                            </p:txEl>
                                          </p:spTgt>
                                        </p:tgtEl>
                                        <p:attrNameLst>
                                          <p:attrName>style.visibility</p:attrName>
                                        </p:attrNameLst>
                                      </p:cBhvr>
                                      <p:to>
                                        <p:strVal val="visible"/>
                                      </p:to>
                                    </p:set>
                                    <p:anim calcmode="lin" valueType="num">
                                      <p:cBhvr additive="base">
                                        <p:cTn id="42" dur="500" fill="hold"/>
                                        <p:tgtEl>
                                          <p:spTgt spid="219">
                                            <p:txEl>
                                              <p:pRg st="4" end="4"/>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219">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6" name="Google Shape;122;p3">
            <a:extLst>
              <a:ext uri="{FF2B5EF4-FFF2-40B4-BE49-F238E27FC236}">
                <a16:creationId xmlns:a16="http://schemas.microsoft.com/office/drawing/2014/main" id="{39BAE498-1B7B-4C37-8C40-A686C9F3BCC5}"/>
              </a:ext>
            </a:extLst>
          </p:cNvPr>
          <p:cNvGrpSpPr/>
          <p:nvPr/>
        </p:nvGrpSpPr>
        <p:grpSpPr>
          <a:xfrm>
            <a:off x="11219290" y="-18852"/>
            <a:ext cx="972709" cy="1935307"/>
            <a:chOff x="10918968" y="713127"/>
            <a:chExt cx="1273032" cy="2532832"/>
          </a:xfrm>
        </p:grpSpPr>
        <p:sp>
          <p:nvSpPr>
            <p:cNvPr id="77" name="Google Shape;123;p3">
              <a:extLst>
                <a:ext uri="{FF2B5EF4-FFF2-40B4-BE49-F238E27FC236}">
                  <a16:creationId xmlns:a16="http://schemas.microsoft.com/office/drawing/2014/main" id="{C2F55EA3-E26E-4A54-AA89-E2C0B0922071}"/>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78" name="Google Shape;124;p3">
              <a:extLst>
                <a:ext uri="{FF2B5EF4-FFF2-40B4-BE49-F238E27FC236}">
                  <a16:creationId xmlns:a16="http://schemas.microsoft.com/office/drawing/2014/main" id="{A479CED3-7E32-47C2-B2DB-B9B314282665}"/>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7" name="image33.png">
            <a:extLst>
              <a:ext uri="{FF2B5EF4-FFF2-40B4-BE49-F238E27FC236}">
                <a16:creationId xmlns:a16="http://schemas.microsoft.com/office/drawing/2014/main" id="{EC479461-7F1B-42F5-9DE7-846B4E538D4D}"/>
              </a:ext>
            </a:extLst>
          </p:cNvPr>
          <p:cNvPicPr/>
          <p:nvPr/>
        </p:nvPicPr>
        <p:blipFill>
          <a:blip r:embed="rId3"/>
          <a:srcRect b="2541"/>
          <a:stretch>
            <a:fillRect/>
          </a:stretch>
        </p:blipFill>
        <p:spPr>
          <a:xfrm>
            <a:off x="4827487" y="157226"/>
            <a:ext cx="3480455" cy="2940202"/>
          </a:xfrm>
          <a:prstGeom prst="rect">
            <a:avLst/>
          </a:prstGeom>
          <a:ln>
            <a:solidFill>
              <a:schemeClr val="tx1"/>
            </a:solidFill>
          </a:ln>
          <a:effectLst>
            <a:innerShdw blurRad="63500" dist="50800" dir="2700000">
              <a:prstClr val="black">
                <a:alpha val="50000"/>
              </a:prstClr>
            </a:innerShdw>
          </a:effectLst>
        </p:spPr>
      </p:pic>
      <p:pic>
        <p:nvPicPr>
          <p:cNvPr id="23" name="image110.png">
            <a:extLst>
              <a:ext uri="{FF2B5EF4-FFF2-40B4-BE49-F238E27FC236}">
                <a16:creationId xmlns:a16="http://schemas.microsoft.com/office/drawing/2014/main" id="{A7A3B482-8A34-4EB2-9D96-D499F510BDD5}"/>
              </a:ext>
            </a:extLst>
          </p:cNvPr>
          <p:cNvPicPr/>
          <p:nvPr/>
        </p:nvPicPr>
        <p:blipFill>
          <a:blip r:embed="rId4"/>
          <a:stretch>
            <a:fillRect/>
          </a:stretch>
        </p:blipFill>
        <p:spPr>
          <a:xfrm>
            <a:off x="8457121" y="157224"/>
            <a:ext cx="3110484" cy="2940201"/>
          </a:xfrm>
          <a:prstGeom prst="rect">
            <a:avLst/>
          </a:prstGeom>
          <a:ln>
            <a:solidFill>
              <a:schemeClr val="tx1"/>
            </a:solidFill>
          </a:ln>
          <a:effectLst>
            <a:innerShdw blurRad="63500" dist="50800" dir="2700000">
              <a:prstClr val="black">
                <a:alpha val="50000"/>
              </a:prstClr>
            </a:innerShdw>
          </a:effectLst>
        </p:spPr>
      </p:pic>
      <p:pic>
        <p:nvPicPr>
          <p:cNvPr id="8" name="image130.png">
            <a:extLst>
              <a:ext uri="{FF2B5EF4-FFF2-40B4-BE49-F238E27FC236}">
                <a16:creationId xmlns:a16="http://schemas.microsoft.com/office/drawing/2014/main" id="{B2DBDCE4-871A-42FC-B2A2-4B177F4F5292}"/>
              </a:ext>
            </a:extLst>
          </p:cNvPr>
          <p:cNvPicPr/>
          <p:nvPr/>
        </p:nvPicPr>
        <p:blipFill>
          <a:blip r:embed="rId5"/>
          <a:stretch>
            <a:fillRect/>
          </a:stretch>
        </p:blipFill>
        <p:spPr>
          <a:xfrm>
            <a:off x="8854845" y="3270422"/>
            <a:ext cx="2712760" cy="3220994"/>
          </a:xfrm>
          <a:prstGeom prst="rect">
            <a:avLst/>
          </a:prstGeom>
          <a:ln>
            <a:solidFill>
              <a:schemeClr val="tx1"/>
            </a:solidFill>
          </a:ln>
          <a:effectLst>
            <a:innerShdw blurRad="63500" dist="50800" dir="2700000">
              <a:prstClr val="black">
                <a:alpha val="50000"/>
              </a:prstClr>
            </a:innerShdw>
          </a:effectLst>
        </p:spPr>
      </p:pic>
      <p:pic>
        <p:nvPicPr>
          <p:cNvPr id="6" name="image96.png">
            <a:extLst>
              <a:ext uri="{FF2B5EF4-FFF2-40B4-BE49-F238E27FC236}">
                <a16:creationId xmlns:a16="http://schemas.microsoft.com/office/drawing/2014/main" id="{A6CA8264-3490-4995-964A-3879E96FA6ED}"/>
              </a:ext>
            </a:extLst>
          </p:cNvPr>
          <p:cNvPicPr/>
          <p:nvPr/>
        </p:nvPicPr>
        <p:blipFill>
          <a:blip r:embed="rId6"/>
          <a:stretch>
            <a:fillRect/>
          </a:stretch>
        </p:blipFill>
        <p:spPr>
          <a:xfrm>
            <a:off x="149178" y="123018"/>
            <a:ext cx="4529131" cy="6368398"/>
          </a:xfrm>
          <a:prstGeom prst="rect">
            <a:avLst/>
          </a:prstGeom>
          <a:ln>
            <a:solidFill>
              <a:schemeClr val="tx1"/>
            </a:solidFill>
          </a:ln>
          <a:effectLst>
            <a:innerShdw blurRad="63500" dist="50800" dir="2700000">
              <a:prstClr val="black">
                <a:alpha val="50000"/>
              </a:prstClr>
            </a:innerShdw>
          </a:effectLst>
        </p:spPr>
      </p:pic>
      <p:grpSp>
        <p:nvGrpSpPr>
          <p:cNvPr id="69" name="Google Shape;146;p5">
            <a:extLst>
              <a:ext uri="{FF2B5EF4-FFF2-40B4-BE49-F238E27FC236}">
                <a16:creationId xmlns:a16="http://schemas.microsoft.com/office/drawing/2014/main" id="{1821B41B-3B60-49CB-B568-E54675903201}"/>
              </a:ext>
            </a:extLst>
          </p:cNvPr>
          <p:cNvGrpSpPr/>
          <p:nvPr/>
        </p:nvGrpSpPr>
        <p:grpSpPr>
          <a:xfrm>
            <a:off x="0" y="4601497"/>
            <a:ext cx="1014061" cy="2017580"/>
            <a:chOff x="0" y="4601497"/>
            <a:chExt cx="1014061" cy="2017580"/>
          </a:xfrm>
        </p:grpSpPr>
        <p:sp>
          <p:nvSpPr>
            <p:cNvPr id="71" name="Google Shape;147;p5">
              <a:extLst>
                <a:ext uri="{FF2B5EF4-FFF2-40B4-BE49-F238E27FC236}">
                  <a16:creationId xmlns:a16="http://schemas.microsoft.com/office/drawing/2014/main" id="{E5ADB5D6-39E4-422F-95C1-D9D673A1166F}"/>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73" name="Google Shape;148;p5">
              <a:extLst>
                <a:ext uri="{FF2B5EF4-FFF2-40B4-BE49-F238E27FC236}">
                  <a16:creationId xmlns:a16="http://schemas.microsoft.com/office/drawing/2014/main" id="{0ADC0667-33BD-4218-961B-0977B0FE8A84}"/>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75" name="image19.png">
            <a:extLst>
              <a:ext uri="{FF2B5EF4-FFF2-40B4-BE49-F238E27FC236}">
                <a16:creationId xmlns:a16="http://schemas.microsoft.com/office/drawing/2014/main" id="{A95CF05F-A78C-4C2F-81B2-8E8BE58091EC}"/>
              </a:ext>
            </a:extLst>
          </p:cNvPr>
          <p:cNvPicPr/>
          <p:nvPr/>
        </p:nvPicPr>
        <p:blipFill>
          <a:blip r:embed="rId7"/>
          <a:srcRect b="2273"/>
          <a:stretch>
            <a:fillRect/>
          </a:stretch>
        </p:blipFill>
        <p:spPr>
          <a:xfrm>
            <a:off x="4827487" y="3270423"/>
            <a:ext cx="3854874" cy="3220994"/>
          </a:xfrm>
          <a:prstGeom prst="rect">
            <a:avLst/>
          </a:prstGeom>
          <a:ln w="9525">
            <a:solidFill>
              <a:srgbClr val="000000"/>
            </a:solidFill>
            <a:prstDash val="solid"/>
          </a:ln>
          <a:effectLst>
            <a:innerShdw blurRad="63500" dist="50800" dir="2700000">
              <a:prstClr val="black">
                <a:alpha val="50000"/>
              </a:prstClr>
            </a:innerShdw>
          </a:effectLst>
        </p:spPr>
      </p:pic>
      <p:pic>
        <p:nvPicPr>
          <p:cNvPr id="13" name="Picture 12" descr="A picture containing drawing&#10;&#10;Description automatically generated">
            <a:extLst>
              <a:ext uri="{FF2B5EF4-FFF2-40B4-BE49-F238E27FC236}">
                <a16:creationId xmlns:a16="http://schemas.microsoft.com/office/drawing/2014/main" id="{DF88D3F6-68D9-4F3F-BF7F-68A6AC5E43AA}"/>
              </a:ext>
            </a:extLst>
          </p:cNvPr>
          <p:cNvPicPr>
            <a:picLocks noChangeAspect="1"/>
          </p:cNvPicPr>
          <p:nvPr/>
        </p:nvPicPr>
        <p:blipFill>
          <a:blip r:embed="rId8"/>
          <a:stretch>
            <a:fillRect/>
          </a:stretch>
        </p:blipFill>
        <p:spPr>
          <a:xfrm>
            <a:off x="11407612" y="-21996"/>
            <a:ext cx="710941" cy="710941"/>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1890291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wipe(down)">
                                      <p:cBhvr>
                                        <p:cTn id="23" dur="500"/>
                                        <p:tgtEl>
                                          <p:spTgt spid="7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animal, sitting, holding, cake&#10;&#10;Description automatically generated">
            <a:extLst>
              <a:ext uri="{FF2B5EF4-FFF2-40B4-BE49-F238E27FC236}">
                <a16:creationId xmlns:a16="http://schemas.microsoft.com/office/drawing/2014/main" id="{BB1A3DF8-88FC-4597-8F38-D6D094472E28}"/>
              </a:ext>
            </a:extLst>
          </p:cNvPr>
          <p:cNvPicPr>
            <a:picLocks noGrp="1" noChangeAspect="1"/>
          </p:cNvPicPr>
          <p:nvPr>
            <p:ph idx="1"/>
          </p:nvPr>
        </p:nvPicPr>
        <p:blipFill>
          <a:blip r:embed="rId2"/>
          <a:stretch>
            <a:fillRect/>
          </a:stretch>
        </p:blipFill>
        <p:spPr>
          <a:xfrm rot="10800000">
            <a:off x="0" y="0"/>
            <a:ext cx="12192000" cy="7044431"/>
          </a:xfrm>
        </p:spPr>
      </p:pic>
      <p:sp>
        <p:nvSpPr>
          <p:cNvPr id="2" name="Title 1">
            <a:extLst>
              <a:ext uri="{FF2B5EF4-FFF2-40B4-BE49-F238E27FC236}">
                <a16:creationId xmlns:a16="http://schemas.microsoft.com/office/drawing/2014/main" id="{1FE0EAC7-354E-437D-87AE-8DEA0E952200}"/>
              </a:ext>
            </a:extLst>
          </p:cNvPr>
          <p:cNvSpPr>
            <a:spLocks noGrp="1"/>
          </p:cNvSpPr>
          <p:nvPr>
            <p:ph type="title"/>
          </p:nvPr>
        </p:nvSpPr>
        <p:spPr>
          <a:xfrm>
            <a:off x="447680" y="517551"/>
            <a:ext cx="2597361" cy="698690"/>
          </a:xfrm>
        </p:spPr>
        <p:txBody>
          <a:bodyPr>
            <a:normAutofit/>
          </a:bodyPr>
          <a:lstStyle/>
          <a:p>
            <a:r>
              <a:rPr lang="en-US" sz="3600" dirty="0">
                <a:solidFill>
                  <a:schemeClr val="bg1"/>
                </a:solidFill>
              </a:rPr>
              <a:t>Outline</a:t>
            </a:r>
          </a:p>
        </p:txBody>
      </p:sp>
      <p:sp>
        <p:nvSpPr>
          <p:cNvPr id="6" name="Rectangle 5">
            <a:extLst>
              <a:ext uri="{FF2B5EF4-FFF2-40B4-BE49-F238E27FC236}">
                <a16:creationId xmlns:a16="http://schemas.microsoft.com/office/drawing/2014/main" id="{4A2A8F10-3D27-46C5-9627-0F92A2AFAF24}"/>
              </a:ext>
            </a:extLst>
          </p:cNvPr>
          <p:cNvSpPr/>
          <p:nvPr/>
        </p:nvSpPr>
        <p:spPr>
          <a:xfrm>
            <a:off x="447680" y="1314181"/>
            <a:ext cx="5770485" cy="5909310"/>
          </a:xfrm>
          <a:prstGeom prst="rect">
            <a:avLst/>
          </a:prstGeom>
        </p:spPr>
        <p:txBody>
          <a:bodyPr wrap="square">
            <a:spAutoFit/>
          </a:bodyPr>
          <a:lstStyle/>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Fire Statistics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Project Overview</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Comparison of different systems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Study Area</a:t>
            </a:r>
          </a:p>
          <a:p>
            <a:pPr marL="28575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Data-related Statistics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Weather Data</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Powerline Data</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Terrain Data</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Fire History Data</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Vegetation Data</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Proposed Solutions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Model experiments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Model Architecture</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Threshold Tuning</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Evaluation Metrics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Conclusion</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Lessons Learned</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Recommendations</a:t>
            </a:r>
          </a:p>
          <a:p>
            <a:pPr marL="285750" lvl="0" indent="-285750">
              <a:buFont typeface="Arial" panose="020B0604020202020204" pitchFamily="34" charset="0"/>
              <a:buChar char="•"/>
            </a:pPr>
            <a:r>
              <a:rPr lang="en-US" dirty="0">
                <a:solidFill>
                  <a:schemeClr val="bg1"/>
                </a:solidFill>
                <a:latin typeface="Arial" panose="020B0604020202020204" pitchFamily="34" charset="0"/>
                <a:ea typeface="Times New Roman"/>
                <a:cs typeface="Arial" panose="020B0604020202020204" pitchFamily="34" charset="0"/>
                <a:sym typeface="Times New Roman"/>
              </a:rPr>
              <a:t>Demo</a:t>
            </a:r>
          </a:p>
          <a:p>
            <a:pPr marL="285750" lvl="0" indent="-285750">
              <a:buFont typeface="Arial" panose="020B0604020202020204" pitchFamily="34" charset="0"/>
              <a:buChar char="•"/>
            </a:pPr>
            <a:endParaRPr lang="en-US" dirty="0">
              <a:solidFill>
                <a:schemeClr val="bg1"/>
              </a:solidFill>
              <a:latin typeface="Arial" panose="020B0604020202020204" pitchFamily="34" charset="0"/>
              <a:ea typeface="Times New Roman"/>
              <a:cs typeface="Arial" panose="020B0604020202020204" pitchFamily="34" charset="0"/>
              <a:sym typeface="Times New Roman"/>
            </a:endParaRPr>
          </a:p>
          <a:p>
            <a:pPr marL="285750" lvl="0" indent="-285750">
              <a:buFont typeface="Arial" panose="020B0604020202020204" pitchFamily="34" charset="0"/>
              <a:buChar char="•"/>
            </a:pPr>
            <a:endParaRPr lang="en-US" dirty="0">
              <a:solidFill>
                <a:schemeClr val="bg1"/>
              </a:solidFill>
              <a:latin typeface="Arial" panose="020B0604020202020204" pitchFamily="34" charset="0"/>
              <a:ea typeface="Times New Roman"/>
              <a:cs typeface="Arial" panose="020B0604020202020204" pitchFamily="34" charset="0"/>
              <a:sym typeface="Times New Roman"/>
            </a:endParaRPr>
          </a:p>
        </p:txBody>
      </p:sp>
      <p:pic>
        <p:nvPicPr>
          <p:cNvPr id="7" name="Picture 6" descr="A picture containing drawing&#10;&#10;Description automatically generated">
            <a:extLst>
              <a:ext uri="{FF2B5EF4-FFF2-40B4-BE49-F238E27FC236}">
                <a16:creationId xmlns:a16="http://schemas.microsoft.com/office/drawing/2014/main" id="{EFD45CD7-259C-4707-A21E-C14C371E206C}"/>
              </a:ext>
            </a:extLst>
          </p:cNvPr>
          <p:cNvPicPr>
            <a:picLocks noChangeAspect="1"/>
          </p:cNvPicPr>
          <p:nvPr/>
        </p:nvPicPr>
        <p:blipFill>
          <a:blip r:embed="rId3"/>
          <a:stretch>
            <a:fillRect/>
          </a:stretch>
        </p:blipFill>
        <p:spPr>
          <a:xfrm>
            <a:off x="2308032" y="238316"/>
            <a:ext cx="896806" cy="896806"/>
          </a:xfrm>
          <a:prstGeom prst="rect">
            <a:avLst/>
          </a:prstGeom>
          <a:effectLst>
            <a:innerShdw blurRad="63500" dist="50800" dir="2700000">
              <a:prstClr val="black">
                <a:alpha val="50000"/>
              </a:prstClr>
            </a:innerShdw>
          </a:effectLst>
          <a:scene3d>
            <a:camera prst="orthographicFront"/>
            <a:lightRig rig="threePt" dir="t"/>
          </a:scene3d>
          <a:sp3d>
            <a:bevelT w="165100" prst="coolSlant"/>
          </a:sp3d>
        </p:spPr>
      </p:pic>
    </p:spTree>
    <p:extLst>
      <p:ext uri="{BB962C8B-B14F-4D97-AF65-F5344CB8AC3E}">
        <p14:creationId xmlns:p14="http://schemas.microsoft.com/office/powerpoint/2010/main" val="39435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7FCCB64-2483-41D3-8A1C-B9CFF1C86C4D}"/>
              </a:ext>
            </a:extLst>
          </p:cNvPr>
          <p:cNvPicPr>
            <a:picLocks noChangeAspect="1"/>
          </p:cNvPicPr>
          <p:nvPr/>
        </p:nvPicPr>
        <p:blipFill rotWithShape="1">
          <a:blip r:embed="rId3"/>
          <a:srcRect t="4873"/>
          <a:stretch/>
        </p:blipFill>
        <p:spPr>
          <a:xfrm>
            <a:off x="780163" y="993711"/>
            <a:ext cx="11045807" cy="5759773"/>
          </a:xfrm>
          <a:prstGeom prst="rect">
            <a:avLst/>
          </a:prstGeom>
        </p:spPr>
      </p:pic>
      <p:grpSp>
        <p:nvGrpSpPr>
          <p:cNvPr id="12" name="Google Shape;122;p3">
            <a:extLst>
              <a:ext uri="{FF2B5EF4-FFF2-40B4-BE49-F238E27FC236}">
                <a16:creationId xmlns:a16="http://schemas.microsoft.com/office/drawing/2014/main" id="{361E24FD-C7CD-40D9-9F68-C07559B4F340}"/>
              </a:ext>
            </a:extLst>
          </p:cNvPr>
          <p:cNvGrpSpPr/>
          <p:nvPr/>
        </p:nvGrpSpPr>
        <p:grpSpPr>
          <a:xfrm>
            <a:off x="11653736" y="25544"/>
            <a:ext cx="538264" cy="845703"/>
            <a:chOff x="10918968" y="713127"/>
            <a:chExt cx="1273032" cy="2532832"/>
          </a:xfrm>
        </p:grpSpPr>
        <p:sp>
          <p:nvSpPr>
            <p:cNvPr id="14" name="Google Shape;123;p3">
              <a:extLst>
                <a:ext uri="{FF2B5EF4-FFF2-40B4-BE49-F238E27FC236}">
                  <a16:creationId xmlns:a16="http://schemas.microsoft.com/office/drawing/2014/main" id="{E364B87F-470E-47E3-A13B-E8B9997AAF04}"/>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6" name="Google Shape;124;p3">
              <a:extLst>
                <a:ext uri="{FF2B5EF4-FFF2-40B4-BE49-F238E27FC236}">
                  <a16:creationId xmlns:a16="http://schemas.microsoft.com/office/drawing/2014/main" id="{DB050D5F-AFFE-46C3-A030-A6664FF6046A}"/>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grpSp>
        <p:nvGrpSpPr>
          <p:cNvPr id="18" name="Google Shape;146;p5">
            <a:extLst>
              <a:ext uri="{FF2B5EF4-FFF2-40B4-BE49-F238E27FC236}">
                <a16:creationId xmlns:a16="http://schemas.microsoft.com/office/drawing/2014/main" id="{D5A67B1F-5575-4991-947D-70A1E819F5D3}"/>
              </a:ext>
            </a:extLst>
          </p:cNvPr>
          <p:cNvGrpSpPr/>
          <p:nvPr/>
        </p:nvGrpSpPr>
        <p:grpSpPr>
          <a:xfrm>
            <a:off x="0" y="5810765"/>
            <a:ext cx="535021" cy="908941"/>
            <a:chOff x="0" y="4601497"/>
            <a:chExt cx="1014061" cy="2017580"/>
          </a:xfrm>
        </p:grpSpPr>
        <p:sp>
          <p:nvSpPr>
            <p:cNvPr id="20" name="Google Shape;147;p5">
              <a:extLst>
                <a:ext uri="{FF2B5EF4-FFF2-40B4-BE49-F238E27FC236}">
                  <a16:creationId xmlns:a16="http://schemas.microsoft.com/office/drawing/2014/main" id="{CFD753BD-5852-455F-AEE9-3FA9F32436E4}"/>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2" name="Google Shape;148;p5">
              <a:extLst>
                <a:ext uri="{FF2B5EF4-FFF2-40B4-BE49-F238E27FC236}">
                  <a16:creationId xmlns:a16="http://schemas.microsoft.com/office/drawing/2014/main" id="{8ACCBBC6-7A92-48CD-9DE9-E8790EAC5C4C}"/>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25" name="Google Shape;211;p9">
            <a:extLst>
              <a:ext uri="{FF2B5EF4-FFF2-40B4-BE49-F238E27FC236}">
                <a16:creationId xmlns:a16="http://schemas.microsoft.com/office/drawing/2014/main" id="{B8BF9E95-1CCE-460A-AC59-8E0A60546D9F}"/>
              </a:ext>
            </a:extLst>
          </p:cNvPr>
          <p:cNvSpPr txBox="1">
            <a:spLocks/>
          </p:cNvSpPr>
          <p:nvPr/>
        </p:nvSpPr>
        <p:spPr>
          <a:xfrm>
            <a:off x="0" y="104516"/>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000" b="1" dirty="0">
                <a:latin typeface="+mj-lt"/>
                <a:ea typeface="Times New Roman"/>
                <a:cs typeface="Times New Roman"/>
                <a:sym typeface="Times New Roman"/>
              </a:rPr>
              <a:t>Landsat 8 Vegetation - time-series data (dashboards in coming slides)</a:t>
            </a:r>
            <a:endParaRPr lang="en-US" sz="2800" dirty="0">
              <a:latin typeface="+mj-lt"/>
            </a:endParaRPr>
          </a:p>
        </p:txBody>
      </p:sp>
      <p:pic>
        <p:nvPicPr>
          <p:cNvPr id="23" name="Picture 22" descr="A picture containing drawing&#10;&#10;Description automatically generated">
            <a:extLst>
              <a:ext uri="{FF2B5EF4-FFF2-40B4-BE49-F238E27FC236}">
                <a16:creationId xmlns:a16="http://schemas.microsoft.com/office/drawing/2014/main" id="{1921537F-7B3F-4907-843A-63B3E8D03494}"/>
              </a:ext>
            </a:extLst>
          </p:cNvPr>
          <p:cNvPicPr>
            <a:picLocks noChangeAspect="1"/>
          </p:cNvPicPr>
          <p:nvPr/>
        </p:nvPicPr>
        <p:blipFill>
          <a:blip r:embed="rId4"/>
          <a:stretch>
            <a:fillRect/>
          </a:stretch>
        </p:blipFill>
        <p:spPr>
          <a:xfrm>
            <a:off x="11425644" y="150475"/>
            <a:ext cx="559813" cy="559813"/>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487571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oogle Shape;220;p10">
            <a:extLst>
              <a:ext uri="{FF2B5EF4-FFF2-40B4-BE49-F238E27FC236}">
                <a16:creationId xmlns:a16="http://schemas.microsoft.com/office/drawing/2014/main" id="{2A9ED5FA-CFB9-41FE-AFB9-C7E3848932E7}"/>
              </a:ext>
            </a:extLst>
          </p:cNvPr>
          <p:cNvPicPr preferRelativeResize="0"/>
          <p:nvPr/>
        </p:nvPicPr>
        <p:blipFill>
          <a:blip r:embed="rId3">
            <a:alphaModFix/>
          </a:blip>
          <a:stretch>
            <a:fillRect/>
          </a:stretch>
        </p:blipFill>
        <p:spPr>
          <a:xfrm>
            <a:off x="0" y="0"/>
            <a:ext cx="12273280" cy="6858000"/>
          </a:xfrm>
          <a:prstGeom prst="rect">
            <a:avLst/>
          </a:prstGeom>
          <a:noFill/>
          <a:ln w="9525" cap="flat" cmpd="sng">
            <a:solidFill>
              <a:schemeClr val="dk2"/>
            </a:solidFill>
            <a:prstDash val="solid"/>
            <a:round/>
            <a:headEnd type="none" w="sm" len="sm"/>
            <a:tailEnd type="none" w="sm" len="sm"/>
          </a:ln>
          <a:scene3d>
            <a:camera prst="orthographicFront"/>
            <a:lightRig rig="threePt" dir="t"/>
          </a:scene3d>
          <a:sp3d>
            <a:bevelT w="165100" prst="coolSlant"/>
          </a:sp3d>
        </p:spPr>
      </p:pic>
    </p:spTree>
    <p:extLst>
      <p:ext uri="{BB962C8B-B14F-4D97-AF65-F5344CB8AC3E}">
        <p14:creationId xmlns:p14="http://schemas.microsoft.com/office/powerpoint/2010/main" val="310804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7810ff97f6_7_1"/>
          <p:cNvPicPr preferRelativeResize="0"/>
          <p:nvPr/>
        </p:nvPicPr>
        <p:blipFill rotWithShape="1">
          <a:blip r:embed="rId3">
            <a:alphaModFix/>
          </a:blip>
          <a:srcRect t="6101" b="2639"/>
          <a:stretch/>
        </p:blipFill>
        <p:spPr>
          <a:xfrm>
            <a:off x="378941" y="1052428"/>
            <a:ext cx="11186983" cy="5455464"/>
          </a:xfrm>
          <a:prstGeom prst="rect">
            <a:avLst/>
          </a:prstGeom>
          <a:noFill/>
          <a:ln>
            <a:noFill/>
          </a:ln>
        </p:spPr>
      </p:pic>
      <p:grpSp>
        <p:nvGrpSpPr>
          <p:cNvPr id="4" name="Google Shape;146;p5">
            <a:extLst>
              <a:ext uri="{FF2B5EF4-FFF2-40B4-BE49-F238E27FC236}">
                <a16:creationId xmlns:a16="http://schemas.microsoft.com/office/drawing/2014/main" id="{E7B3D060-91E0-4361-80F8-762D43BF8245}"/>
              </a:ext>
            </a:extLst>
          </p:cNvPr>
          <p:cNvGrpSpPr/>
          <p:nvPr/>
        </p:nvGrpSpPr>
        <p:grpSpPr>
          <a:xfrm>
            <a:off x="0" y="5810765"/>
            <a:ext cx="535021" cy="908941"/>
            <a:chOff x="0" y="4601497"/>
            <a:chExt cx="1014061" cy="2017580"/>
          </a:xfrm>
        </p:grpSpPr>
        <p:sp>
          <p:nvSpPr>
            <p:cNvPr id="5" name="Google Shape;147;p5">
              <a:extLst>
                <a:ext uri="{FF2B5EF4-FFF2-40B4-BE49-F238E27FC236}">
                  <a16:creationId xmlns:a16="http://schemas.microsoft.com/office/drawing/2014/main" id="{0576F6A4-E251-47F5-A93B-037DD3C8B742}"/>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6" name="Google Shape;148;p5">
              <a:extLst>
                <a:ext uri="{FF2B5EF4-FFF2-40B4-BE49-F238E27FC236}">
                  <a16:creationId xmlns:a16="http://schemas.microsoft.com/office/drawing/2014/main" id="{420C094E-53F9-4861-B7EC-903528D6DD3B}"/>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12" name="Google Shape;211;p9">
            <a:extLst>
              <a:ext uri="{FF2B5EF4-FFF2-40B4-BE49-F238E27FC236}">
                <a16:creationId xmlns:a16="http://schemas.microsoft.com/office/drawing/2014/main" id="{38F87E86-6B67-48FD-BE53-EABECD666E57}"/>
              </a:ext>
            </a:extLst>
          </p:cNvPr>
          <p:cNvSpPr txBox="1">
            <a:spLocks noGrp="1"/>
          </p:cNvSpPr>
          <p:nvPr>
            <p:ph type="title"/>
          </p:nvPr>
        </p:nvSpPr>
        <p:spPr>
          <a:xfrm>
            <a:off x="0" y="156595"/>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457200" rtl="0">
              <a:lnSpc>
                <a:spcPct val="90000"/>
              </a:lnSpc>
              <a:spcBef>
                <a:spcPts val="0"/>
              </a:spcBef>
              <a:spcAft>
                <a:spcPts val="0"/>
              </a:spcAft>
              <a:buClr>
                <a:schemeClr val="dk1"/>
              </a:buClr>
              <a:buSzPts val="3400"/>
              <a:buFont typeface="Times New Roman"/>
              <a:buNone/>
            </a:pPr>
            <a:r>
              <a:rPr lang="en-US" sz="2000" b="1" dirty="0">
                <a:latin typeface="+mj-lt"/>
                <a:ea typeface="Times New Roman"/>
                <a:cs typeface="Times New Roman"/>
                <a:sym typeface="Times New Roman"/>
              </a:rPr>
              <a:t>Grid-wise pre-fire, during and post-fire analysis for Vegetation (2014 - 2018)</a:t>
            </a:r>
            <a:endParaRPr sz="2800" dirty="0">
              <a:latin typeface="+mj-lt"/>
            </a:endParaRPr>
          </a:p>
        </p:txBody>
      </p:sp>
      <p:grpSp>
        <p:nvGrpSpPr>
          <p:cNvPr id="7" name="Google Shape;122;p3">
            <a:extLst>
              <a:ext uri="{FF2B5EF4-FFF2-40B4-BE49-F238E27FC236}">
                <a16:creationId xmlns:a16="http://schemas.microsoft.com/office/drawing/2014/main" id="{730FFF87-C835-43BA-B3F2-9C1C4DCBC38D}"/>
              </a:ext>
            </a:extLst>
          </p:cNvPr>
          <p:cNvGrpSpPr/>
          <p:nvPr/>
        </p:nvGrpSpPr>
        <p:grpSpPr>
          <a:xfrm>
            <a:off x="11653736" y="25544"/>
            <a:ext cx="538264" cy="845703"/>
            <a:chOff x="10918968" y="713127"/>
            <a:chExt cx="1273032" cy="2532832"/>
          </a:xfrm>
        </p:grpSpPr>
        <p:sp>
          <p:nvSpPr>
            <p:cNvPr id="8" name="Google Shape;123;p3">
              <a:extLst>
                <a:ext uri="{FF2B5EF4-FFF2-40B4-BE49-F238E27FC236}">
                  <a16:creationId xmlns:a16="http://schemas.microsoft.com/office/drawing/2014/main" id="{27227E0F-C2D3-4A02-9281-7F02856672FB}"/>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9" name="Google Shape;124;p3">
              <a:extLst>
                <a:ext uri="{FF2B5EF4-FFF2-40B4-BE49-F238E27FC236}">
                  <a16:creationId xmlns:a16="http://schemas.microsoft.com/office/drawing/2014/main" id="{5ACBA5C4-2663-4843-8014-8AC461DE06F8}"/>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3" name="Picture 12" descr="A picture containing drawing&#10;&#10;Description automatically generated">
            <a:extLst>
              <a:ext uri="{FF2B5EF4-FFF2-40B4-BE49-F238E27FC236}">
                <a16:creationId xmlns:a16="http://schemas.microsoft.com/office/drawing/2014/main" id="{7E64AB30-0A8F-458E-BDDD-7F0D0C2C6199}"/>
              </a:ext>
            </a:extLst>
          </p:cNvPr>
          <p:cNvPicPr>
            <a:picLocks noChangeAspect="1"/>
          </p:cNvPicPr>
          <p:nvPr/>
        </p:nvPicPr>
        <p:blipFill>
          <a:blip r:embed="rId4"/>
          <a:stretch>
            <a:fillRect/>
          </a:stretch>
        </p:blipFill>
        <p:spPr>
          <a:xfrm>
            <a:off x="10826099" y="78483"/>
            <a:ext cx="739825" cy="739825"/>
          </a:xfrm>
          <a:prstGeom prst="rect">
            <a:avLst/>
          </a:prstGeom>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27"/>
                                        </p:tgtEl>
                                        <p:attrNameLst>
                                          <p:attrName>style.visibility</p:attrName>
                                        </p:attrNameLst>
                                      </p:cBhvr>
                                      <p:to>
                                        <p:strVal val="visible"/>
                                      </p:to>
                                    </p:set>
                                    <p:animEffect transition="in" filter="wipe(down)">
                                      <p:cBhvr>
                                        <p:cTn id="7" dur="500"/>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3" name="Title 2">
            <a:extLst>
              <a:ext uri="{FF2B5EF4-FFF2-40B4-BE49-F238E27FC236}">
                <a16:creationId xmlns:a16="http://schemas.microsoft.com/office/drawing/2014/main" id="{FA584F55-D41B-4ECF-9B89-FA0CE7D15D60}"/>
              </a:ext>
            </a:extLst>
          </p:cNvPr>
          <p:cNvSpPr>
            <a:spLocks noGrp="1"/>
          </p:cNvSpPr>
          <p:nvPr>
            <p:ph type="title"/>
          </p:nvPr>
        </p:nvSpPr>
        <p:spPr>
          <a:xfrm>
            <a:off x="838200" y="365126"/>
            <a:ext cx="10115746" cy="315212"/>
          </a:xfrm>
        </p:spPr>
        <p:txBody>
          <a:bodyPr>
            <a:normAutofit fontScale="90000"/>
          </a:bodyPr>
          <a:lstStyle/>
          <a:p>
            <a:endParaRPr lang="en-US" dirty="0"/>
          </a:p>
        </p:txBody>
      </p:sp>
      <p:pic>
        <p:nvPicPr>
          <p:cNvPr id="233" name="Google Shape;233;p11"/>
          <p:cNvPicPr preferRelativeResize="0">
            <a:picLocks noGrp="1"/>
          </p:cNvPicPr>
          <p:nvPr>
            <p:ph idx="1"/>
          </p:nvPr>
        </p:nvPicPr>
        <p:blipFill rotWithShape="1">
          <a:blip r:embed="rId3">
            <a:alphaModFix/>
            <a:extLst>
              <a:ext uri="{BEBA8EAE-BF5A-486C-A8C5-ECC9F3942E4B}">
                <a14:imgProps xmlns:a14="http://schemas.microsoft.com/office/drawing/2010/main">
                  <a14:imgLayer r:embed="rId4">
                    <a14:imgEffect>
                      <a14:colorTemperature colorTemp="8800"/>
                    </a14:imgEffect>
                  </a14:imgLayer>
                </a14:imgProps>
              </a:ext>
            </a:extLst>
          </a:blip>
          <a:srcRect/>
          <a:stretch/>
        </p:blipFill>
        <p:spPr>
          <a:xfrm>
            <a:off x="197963" y="978690"/>
            <a:ext cx="5831362" cy="4082836"/>
          </a:xfrm>
          <a:prstGeom prst="rect">
            <a:avLst/>
          </a:prstGeom>
          <a:noFill/>
          <a:ln w="12700" cap="flat" cmpd="sng">
            <a:solidFill>
              <a:srgbClr val="000000"/>
            </a:solidFill>
            <a:prstDash val="solid"/>
            <a:round/>
            <a:headEnd type="none" w="sm" len="sm"/>
            <a:tailEnd type="none" w="sm" len="sm"/>
          </a:ln>
        </p:spPr>
      </p:pic>
      <p:pic>
        <p:nvPicPr>
          <p:cNvPr id="234" name="Google Shape;234;p11"/>
          <p:cNvPicPr preferRelativeResize="0"/>
          <p:nvPr/>
        </p:nvPicPr>
        <p:blipFill rotWithShape="1">
          <a:blip r:embed="rId5">
            <a:alphaModFix/>
            <a:extLst>
              <a:ext uri="{BEBA8EAE-BF5A-486C-A8C5-ECC9F3942E4B}">
                <a14:imgProps xmlns:a14="http://schemas.microsoft.com/office/drawing/2010/main">
                  <a14:imgLayer r:embed="rId6">
                    <a14:imgEffect>
                      <a14:colorTemperature colorTemp="8800"/>
                    </a14:imgEffect>
                  </a14:imgLayer>
                </a14:imgProps>
              </a:ext>
            </a:extLst>
          </a:blip>
          <a:srcRect/>
          <a:stretch/>
        </p:blipFill>
        <p:spPr>
          <a:xfrm>
            <a:off x="6162675" y="2211536"/>
            <a:ext cx="5831362" cy="4407542"/>
          </a:xfrm>
          <a:prstGeom prst="rect">
            <a:avLst/>
          </a:prstGeom>
          <a:noFill/>
          <a:ln w="12700" cap="flat" cmpd="sng">
            <a:solidFill>
              <a:srgbClr val="000000"/>
            </a:solidFill>
            <a:prstDash val="solid"/>
            <a:round/>
            <a:headEnd type="none" w="sm" len="sm"/>
            <a:tailEnd type="none" w="sm" len="sm"/>
          </a:ln>
        </p:spPr>
      </p:pic>
      <p:sp>
        <p:nvSpPr>
          <p:cNvPr id="235" name="Google Shape;235;p11"/>
          <p:cNvSpPr txBox="1"/>
          <p:nvPr/>
        </p:nvSpPr>
        <p:spPr>
          <a:xfrm>
            <a:off x="2224457" y="5590773"/>
            <a:ext cx="2085900" cy="400200"/>
          </a:xfrm>
          <a:prstGeom prst="rect">
            <a:avLst/>
          </a:prstGeom>
          <a:solidFill>
            <a:srgbClr val="AFEAFF"/>
          </a:solidFill>
          <a:ln>
            <a:noFill/>
          </a:ln>
          <a:effectLst>
            <a:outerShdw blurRad="50800" dist="38100" dir="5400000" algn="t"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Times New Roman"/>
                <a:ea typeface="Times New Roman"/>
                <a:cs typeface="Times New Roman"/>
                <a:sym typeface="Times New Roman"/>
              </a:rPr>
              <a:t>Combined Model</a:t>
            </a:r>
            <a:endParaRPr dirty="0"/>
          </a:p>
        </p:txBody>
      </p:sp>
      <p:sp>
        <p:nvSpPr>
          <p:cNvPr id="236" name="Google Shape;236;p11"/>
          <p:cNvSpPr/>
          <p:nvPr/>
        </p:nvSpPr>
        <p:spPr>
          <a:xfrm>
            <a:off x="4616900" y="5656626"/>
            <a:ext cx="1239232" cy="268494"/>
          </a:xfrm>
          <a:prstGeom prst="rightArrow">
            <a:avLst>
              <a:gd name="adj1" fmla="val 50000"/>
              <a:gd name="adj2" fmla="val 50000"/>
            </a:avLst>
          </a:prstGeom>
          <a:solidFill>
            <a:srgbClr val="00B0F0"/>
          </a:solidFill>
          <a:ln w="12700" cap="flat" cmpd="sng">
            <a:solidFill>
              <a:schemeClr val="tx1"/>
            </a:solidFill>
            <a:prstDash val="solid"/>
            <a:miter lim="800000"/>
            <a:headEnd type="none" w="sm" len="sm"/>
            <a:tailEnd type="none" w="sm" len="sm"/>
          </a:ln>
          <a:effectLst>
            <a:innerShdw blurRad="63500" dist="50800" dir="2700000">
              <a:prstClr val="black">
                <a:alpha val="50000"/>
              </a:prstClr>
            </a:inn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37" name="Google Shape;237;p11"/>
          <p:cNvSpPr txBox="1"/>
          <p:nvPr/>
        </p:nvSpPr>
        <p:spPr>
          <a:xfrm>
            <a:off x="7859023" y="1342715"/>
            <a:ext cx="2071800" cy="400200"/>
          </a:xfrm>
          <a:prstGeom prst="rect">
            <a:avLst/>
          </a:prstGeom>
          <a:solidFill>
            <a:srgbClr val="AFEAFF"/>
          </a:solidFill>
          <a:ln>
            <a:noFill/>
          </a:ln>
          <a:effectLst>
            <a:outerShdw blurRad="50800" dist="38100" dir="5400000" algn="t" rotWithShape="0">
              <a:prstClr val="black">
                <a:alpha val="40000"/>
              </a:prst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dirty="0">
                <a:solidFill>
                  <a:schemeClr val="dk1"/>
                </a:solidFill>
                <a:latin typeface="Times New Roman"/>
                <a:ea typeface="Times New Roman"/>
                <a:cs typeface="Times New Roman"/>
                <a:sym typeface="Times New Roman"/>
              </a:rPr>
              <a:t>Ensemble Model</a:t>
            </a:r>
            <a:endParaRPr dirty="0"/>
          </a:p>
        </p:txBody>
      </p:sp>
      <p:grpSp>
        <p:nvGrpSpPr>
          <p:cNvPr id="10" name="Google Shape;146;p5">
            <a:extLst>
              <a:ext uri="{FF2B5EF4-FFF2-40B4-BE49-F238E27FC236}">
                <a16:creationId xmlns:a16="http://schemas.microsoft.com/office/drawing/2014/main" id="{B253E178-F9DB-4C19-B9C6-80F9F5DF2810}"/>
              </a:ext>
            </a:extLst>
          </p:cNvPr>
          <p:cNvGrpSpPr/>
          <p:nvPr/>
        </p:nvGrpSpPr>
        <p:grpSpPr>
          <a:xfrm>
            <a:off x="0" y="4601497"/>
            <a:ext cx="1014061" cy="2017580"/>
            <a:chOff x="0" y="4601497"/>
            <a:chExt cx="1014061" cy="2017580"/>
          </a:xfrm>
        </p:grpSpPr>
        <p:sp>
          <p:nvSpPr>
            <p:cNvPr id="11" name="Google Shape;147;p5">
              <a:extLst>
                <a:ext uri="{FF2B5EF4-FFF2-40B4-BE49-F238E27FC236}">
                  <a16:creationId xmlns:a16="http://schemas.microsoft.com/office/drawing/2014/main" id="{6E1969BE-CCEC-433B-B318-DD5C26232DC2}"/>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2" name="Google Shape;148;p5">
              <a:extLst>
                <a:ext uri="{FF2B5EF4-FFF2-40B4-BE49-F238E27FC236}">
                  <a16:creationId xmlns:a16="http://schemas.microsoft.com/office/drawing/2014/main" id="{50079C14-1F70-4AE8-A425-14388BE3AC40}"/>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19" name="Google Shape;211;p9">
            <a:extLst>
              <a:ext uri="{FF2B5EF4-FFF2-40B4-BE49-F238E27FC236}">
                <a16:creationId xmlns:a16="http://schemas.microsoft.com/office/drawing/2014/main" id="{5DD75D4E-C74F-439D-A768-4201C45B0F26}"/>
              </a:ext>
            </a:extLst>
          </p:cNvPr>
          <p:cNvSpPr txBox="1">
            <a:spLocks/>
          </p:cNvSpPr>
          <p:nvPr/>
        </p:nvSpPr>
        <p:spPr>
          <a:xfrm>
            <a:off x="0" y="104516"/>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400" b="1" dirty="0">
                <a:latin typeface="+mj-lt"/>
                <a:ea typeface="Times New Roman"/>
                <a:cs typeface="Times New Roman"/>
                <a:sym typeface="Times New Roman"/>
              </a:rPr>
              <a:t>Proposed Solutions</a:t>
            </a:r>
            <a:endParaRPr lang="en-US" sz="3200" dirty="0">
              <a:latin typeface="+mj-lt"/>
            </a:endParaRPr>
          </a:p>
        </p:txBody>
      </p:sp>
      <p:pic>
        <p:nvPicPr>
          <p:cNvPr id="16" name="Picture 15" descr="A picture containing drawing&#10;&#10;Description automatically generated">
            <a:extLst>
              <a:ext uri="{FF2B5EF4-FFF2-40B4-BE49-F238E27FC236}">
                <a16:creationId xmlns:a16="http://schemas.microsoft.com/office/drawing/2014/main" id="{3AFB7E77-9C44-4684-9F49-56CED7892885}"/>
              </a:ext>
            </a:extLst>
          </p:cNvPr>
          <p:cNvPicPr>
            <a:picLocks noChangeAspect="1"/>
          </p:cNvPicPr>
          <p:nvPr/>
        </p:nvPicPr>
        <p:blipFill>
          <a:blip r:embed="rId7"/>
          <a:stretch>
            <a:fillRect/>
          </a:stretch>
        </p:blipFill>
        <p:spPr>
          <a:xfrm>
            <a:off x="10251122" y="10523"/>
            <a:ext cx="968167" cy="968167"/>
          </a:xfrm>
          <a:prstGeom prst="rect">
            <a:avLst/>
          </a:prstGeom>
          <a:scene3d>
            <a:camera prst="orthographicFront"/>
            <a:lightRig rig="threePt" dir="t"/>
          </a:scene3d>
          <a:sp3d>
            <a:bevelT w="165100" prst="coolSlant"/>
          </a:sp3d>
        </p:spPr>
      </p:pic>
      <p:grpSp>
        <p:nvGrpSpPr>
          <p:cNvPr id="13" name="Google Shape;122;p3">
            <a:extLst>
              <a:ext uri="{FF2B5EF4-FFF2-40B4-BE49-F238E27FC236}">
                <a16:creationId xmlns:a16="http://schemas.microsoft.com/office/drawing/2014/main" id="{85CF90A5-9B64-44D6-8161-3AEFBB6AAEBF}"/>
              </a:ext>
            </a:extLst>
          </p:cNvPr>
          <p:cNvGrpSpPr/>
          <p:nvPr/>
        </p:nvGrpSpPr>
        <p:grpSpPr>
          <a:xfrm>
            <a:off x="11219290" y="-18852"/>
            <a:ext cx="972709" cy="1935307"/>
            <a:chOff x="10918968" y="713127"/>
            <a:chExt cx="1273032" cy="2532832"/>
          </a:xfrm>
        </p:grpSpPr>
        <p:sp>
          <p:nvSpPr>
            <p:cNvPr id="14" name="Google Shape;123;p3">
              <a:extLst>
                <a:ext uri="{FF2B5EF4-FFF2-40B4-BE49-F238E27FC236}">
                  <a16:creationId xmlns:a16="http://schemas.microsoft.com/office/drawing/2014/main" id="{6B252B8A-0616-4353-AF7D-6B312F88E62C}"/>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5" name="Google Shape;124;p3">
              <a:extLst>
                <a:ext uri="{FF2B5EF4-FFF2-40B4-BE49-F238E27FC236}">
                  <a16:creationId xmlns:a16="http://schemas.microsoft.com/office/drawing/2014/main" id="{D0177D15-BAB5-42BF-9467-F2F000A7F86A}"/>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sp>
        <p:nvSpPr>
          <p:cNvPr id="20" name="Google Shape;236;p11">
            <a:extLst>
              <a:ext uri="{FF2B5EF4-FFF2-40B4-BE49-F238E27FC236}">
                <a16:creationId xmlns:a16="http://schemas.microsoft.com/office/drawing/2014/main" id="{7FEEB974-A759-4956-AA84-92735985540B}"/>
              </a:ext>
            </a:extLst>
          </p:cNvPr>
          <p:cNvSpPr/>
          <p:nvPr/>
        </p:nvSpPr>
        <p:spPr>
          <a:xfrm rot="10800000">
            <a:off x="6324558" y="1408569"/>
            <a:ext cx="1239232" cy="268494"/>
          </a:xfrm>
          <a:prstGeom prst="rightArrow">
            <a:avLst>
              <a:gd name="adj1" fmla="val 50000"/>
              <a:gd name="adj2" fmla="val 50000"/>
            </a:avLst>
          </a:prstGeom>
          <a:solidFill>
            <a:srgbClr val="00B0F0"/>
          </a:solidFill>
          <a:ln w="12700" cap="flat" cmpd="sng">
            <a:solidFill>
              <a:schemeClr val="tx1"/>
            </a:solidFill>
            <a:prstDash val="solid"/>
            <a:miter lim="800000"/>
            <a:headEnd type="none" w="sm" len="sm"/>
            <a:tailEnd type="none" w="sm" len="sm"/>
          </a:ln>
          <a:effectLst>
            <a:innerShdw blurRad="63500" dist="50800" dir="2700000">
              <a:prstClr val="black">
                <a:alpha val="50000"/>
              </a:prstClr>
            </a:inn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3"/>
                                        </p:tgtEl>
                                        <p:attrNameLst>
                                          <p:attrName>style.visibility</p:attrName>
                                        </p:attrNameLst>
                                      </p:cBhvr>
                                      <p:to>
                                        <p:strVal val="visible"/>
                                      </p:to>
                                    </p:set>
                                    <p:anim calcmode="lin" valueType="num">
                                      <p:cBhvr additive="base">
                                        <p:cTn id="7" dur="500" fill="hold"/>
                                        <p:tgtEl>
                                          <p:spTgt spid="233"/>
                                        </p:tgtEl>
                                        <p:attrNameLst>
                                          <p:attrName>ppt_x</p:attrName>
                                        </p:attrNameLst>
                                      </p:cBhvr>
                                      <p:tavLst>
                                        <p:tav tm="0">
                                          <p:val>
                                            <p:strVal val="#ppt_x"/>
                                          </p:val>
                                        </p:tav>
                                        <p:tav tm="100000">
                                          <p:val>
                                            <p:strVal val="#ppt_x"/>
                                          </p:val>
                                        </p:tav>
                                      </p:tavLst>
                                    </p:anim>
                                    <p:anim calcmode="lin" valueType="num">
                                      <p:cBhvr additive="base">
                                        <p:cTn id="8" dur="500" fill="hold"/>
                                        <p:tgtEl>
                                          <p:spTgt spid="23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34"/>
                                        </p:tgtEl>
                                        <p:attrNameLst>
                                          <p:attrName>style.visibility</p:attrName>
                                        </p:attrNameLst>
                                      </p:cBhvr>
                                      <p:to>
                                        <p:strVal val="visible"/>
                                      </p:to>
                                    </p:set>
                                    <p:anim calcmode="lin" valueType="num">
                                      <p:cBhvr additive="base">
                                        <p:cTn id="12" dur="500" fill="hold"/>
                                        <p:tgtEl>
                                          <p:spTgt spid="234"/>
                                        </p:tgtEl>
                                        <p:attrNameLst>
                                          <p:attrName>ppt_x</p:attrName>
                                        </p:attrNameLst>
                                      </p:cBhvr>
                                      <p:tavLst>
                                        <p:tav tm="0">
                                          <p:val>
                                            <p:strVal val="#ppt_x"/>
                                          </p:val>
                                        </p:tav>
                                        <p:tav tm="100000">
                                          <p:val>
                                            <p:strVal val="#ppt_x"/>
                                          </p:val>
                                        </p:tav>
                                      </p:tavLst>
                                    </p:anim>
                                    <p:anim calcmode="lin" valueType="num">
                                      <p:cBhvr additive="base">
                                        <p:cTn id="13" dur="500" fill="hold"/>
                                        <p:tgtEl>
                                          <p:spTgt spid="23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237"/>
                                        </p:tgtEl>
                                        <p:attrNameLst>
                                          <p:attrName>style.visibility</p:attrName>
                                        </p:attrNameLst>
                                      </p:cBhvr>
                                      <p:to>
                                        <p:strVal val="visible"/>
                                      </p:to>
                                    </p:set>
                                    <p:animEffect transition="in" filter="wipe(down)">
                                      <p:cBhvr>
                                        <p:cTn id="17" dur="500"/>
                                        <p:tgtEl>
                                          <p:spTgt spid="237"/>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235"/>
                                        </p:tgtEl>
                                        <p:attrNameLst>
                                          <p:attrName>style.visibility</p:attrName>
                                        </p:attrNameLst>
                                      </p:cBhvr>
                                      <p:to>
                                        <p:strVal val="visible"/>
                                      </p:to>
                                    </p:set>
                                    <p:animEffect transition="in" filter="wipe(down)">
                                      <p:cBhvr>
                                        <p:cTn id="21" dur="50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animBg="1"/>
      <p:bldP spid="2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220BB-F55F-49F2-8FC2-A0075707B579}"/>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A46F56E8-E46C-4B2D-9E41-0065136475AC}"/>
              </a:ext>
            </a:extLst>
          </p:cNvPr>
          <p:cNvSpPr>
            <a:spLocks noGrp="1"/>
          </p:cNvSpPr>
          <p:nvPr>
            <p:ph idx="1"/>
          </p:nvPr>
        </p:nvSpPr>
        <p:spPr/>
        <p:txBody>
          <a:bodyPr/>
          <a:lstStyle/>
          <a:p>
            <a:endParaRPr lang="en-US" dirty="0"/>
          </a:p>
        </p:txBody>
      </p:sp>
      <p:sp>
        <p:nvSpPr>
          <p:cNvPr id="4" name="Google Shape;251;p14">
            <a:extLst>
              <a:ext uri="{FF2B5EF4-FFF2-40B4-BE49-F238E27FC236}">
                <a16:creationId xmlns:a16="http://schemas.microsoft.com/office/drawing/2014/main" id="{035DDE9D-1D24-4F38-8121-BA97211AD20A}"/>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2" name="Google Shape;259;p14">
            <a:extLst>
              <a:ext uri="{FF2B5EF4-FFF2-40B4-BE49-F238E27FC236}">
                <a16:creationId xmlns:a16="http://schemas.microsoft.com/office/drawing/2014/main" id="{75F24071-C1C8-4F63-95DB-CA077EE6DC08}"/>
              </a:ext>
            </a:extLst>
          </p:cNvPr>
          <p:cNvPicPr preferRelativeResize="0"/>
          <p:nvPr/>
        </p:nvPicPr>
        <p:blipFill>
          <a:blip r:embed="rId2">
            <a:alphaModFix/>
            <a:extLst>
              <a:ext uri="{BEBA8EAE-BF5A-486C-A8C5-ECC9F3942E4B}">
                <a14:imgProps xmlns:a14="http://schemas.microsoft.com/office/drawing/2010/main">
                  <a14:imgLayer r:embed="rId3">
                    <a14:imgEffect>
                      <a14:colorTemperature colorTemp="11200"/>
                    </a14:imgEffect>
                  </a14:imgLayer>
                </a14:imgProps>
              </a:ext>
            </a:extLst>
          </a:blip>
          <a:stretch>
            <a:fillRect/>
          </a:stretch>
        </p:blipFill>
        <p:spPr>
          <a:xfrm>
            <a:off x="566272" y="1592622"/>
            <a:ext cx="4876800" cy="1880635"/>
          </a:xfrm>
          <a:prstGeom prst="rect">
            <a:avLst/>
          </a:prstGeom>
          <a:noFill/>
          <a:ln w="38100" cap="flat" cmpd="sng">
            <a:solidFill>
              <a:srgbClr val="000000"/>
            </a:solidFill>
            <a:prstDash val="solid"/>
            <a:round/>
            <a:headEnd type="none" w="sm" len="sm"/>
            <a:tailEnd type="none" w="sm" len="sm"/>
          </a:ln>
          <a:effectLst>
            <a:outerShdw blurRad="50800" dist="38100" dir="5400000" algn="t" rotWithShape="0">
              <a:prstClr val="black">
                <a:alpha val="40000"/>
              </a:prstClr>
            </a:outerShdw>
          </a:effectLst>
        </p:spPr>
      </p:pic>
      <p:sp>
        <p:nvSpPr>
          <p:cNvPr id="14" name="Google Shape;261;p14">
            <a:extLst>
              <a:ext uri="{FF2B5EF4-FFF2-40B4-BE49-F238E27FC236}">
                <a16:creationId xmlns:a16="http://schemas.microsoft.com/office/drawing/2014/main" id="{74AC11F6-A207-4E11-8893-11B777C9A155}"/>
              </a:ext>
            </a:extLst>
          </p:cNvPr>
          <p:cNvSpPr txBox="1"/>
          <p:nvPr/>
        </p:nvSpPr>
        <p:spPr>
          <a:xfrm>
            <a:off x="1735724" y="979278"/>
            <a:ext cx="2456435" cy="421776"/>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mj-lt"/>
                <a:ea typeface="Calibri"/>
                <a:cs typeface="Calibri"/>
                <a:sym typeface="Calibri"/>
              </a:rPr>
              <a:t>Combined Models</a:t>
            </a:r>
            <a:endParaRPr b="1" dirty="0">
              <a:latin typeface="+mj-lt"/>
              <a:ea typeface="Calibri"/>
              <a:cs typeface="Calibri"/>
              <a:sym typeface="Calibri"/>
            </a:endParaRPr>
          </a:p>
          <a:p>
            <a:pPr marL="0" lvl="0" indent="0" algn="l" rtl="0">
              <a:spcBef>
                <a:spcPts val="0"/>
              </a:spcBef>
              <a:spcAft>
                <a:spcPts val="0"/>
              </a:spcAft>
              <a:buNone/>
            </a:pPr>
            <a:endParaRPr dirty="0">
              <a:latin typeface="+mj-lt"/>
              <a:ea typeface="Calibri"/>
              <a:cs typeface="Calibri"/>
              <a:sym typeface="Calibri"/>
            </a:endParaRPr>
          </a:p>
        </p:txBody>
      </p:sp>
      <p:sp>
        <p:nvSpPr>
          <p:cNvPr id="15" name="Google Shape;262;p14">
            <a:extLst>
              <a:ext uri="{FF2B5EF4-FFF2-40B4-BE49-F238E27FC236}">
                <a16:creationId xmlns:a16="http://schemas.microsoft.com/office/drawing/2014/main" id="{ED52A225-4421-4917-835B-10578787991D}"/>
              </a:ext>
            </a:extLst>
          </p:cNvPr>
          <p:cNvSpPr txBox="1"/>
          <p:nvPr/>
        </p:nvSpPr>
        <p:spPr>
          <a:xfrm>
            <a:off x="1735724" y="3771901"/>
            <a:ext cx="2534487" cy="430748"/>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b="1" dirty="0">
                <a:latin typeface="+mj-lt"/>
                <a:ea typeface="Calibri"/>
                <a:cs typeface="Calibri"/>
                <a:sym typeface="Calibri"/>
              </a:rPr>
              <a:t>Ensemble Models</a:t>
            </a:r>
            <a:endParaRPr b="1" dirty="0">
              <a:latin typeface="+mj-lt"/>
              <a:ea typeface="Calibri"/>
              <a:cs typeface="Calibri"/>
              <a:sym typeface="Calibri"/>
            </a:endParaRPr>
          </a:p>
          <a:p>
            <a:pPr marL="0" lvl="0" indent="0" algn="ctr" rtl="0">
              <a:spcBef>
                <a:spcPts val="0"/>
              </a:spcBef>
              <a:spcAft>
                <a:spcPts val="0"/>
              </a:spcAft>
              <a:buNone/>
            </a:pPr>
            <a:endParaRPr dirty="0">
              <a:latin typeface="+mj-lt"/>
              <a:ea typeface="Calibri"/>
              <a:cs typeface="Calibri"/>
              <a:sym typeface="Calibri"/>
            </a:endParaRPr>
          </a:p>
        </p:txBody>
      </p:sp>
      <p:sp>
        <p:nvSpPr>
          <p:cNvPr id="16" name="TextBox 15">
            <a:extLst>
              <a:ext uri="{FF2B5EF4-FFF2-40B4-BE49-F238E27FC236}">
                <a16:creationId xmlns:a16="http://schemas.microsoft.com/office/drawing/2014/main" id="{3567333D-3DBA-46FF-AF97-C3C2B3B62B36}"/>
              </a:ext>
            </a:extLst>
          </p:cNvPr>
          <p:cNvSpPr txBox="1"/>
          <p:nvPr/>
        </p:nvSpPr>
        <p:spPr>
          <a:xfrm>
            <a:off x="6009344" y="1690688"/>
            <a:ext cx="5209945" cy="4108817"/>
          </a:xfrm>
          <a:prstGeom prst="rect">
            <a:avLst/>
          </a:prstGeom>
          <a:solidFill>
            <a:srgbClr val="AFEAFF"/>
          </a:solidFill>
          <a:effectLst>
            <a:outerShdw blurRad="50800" dist="38100" dir="5400000" algn="t" rotWithShape="0">
              <a:prstClr val="black">
                <a:alpha val="40000"/>
              </a:prstClr>
            </a:outerShdw>
          </a:effectLst>
        </p:spPr>
        <p:txBody>
          <a:bodyPr wrap="square" rtlCol="0">
            <a:spAutoFit/>
          </a:bodyPr>
          <a:lstStyle/>
          <a:p>
            <a:r>
              <a:rPr lang="en-US" sz="1800" b="1" dirty="0"/>
              <a:t>Criteria for selecting Machine Learning (ML) Algorithms for our Model:</a:t>
            </a:r>
          </a:p>
          <a:p>
            <a:endParaRPr lang="en-US" sz="1800" dirty="0"/>
          </a:p>
          <a:p>
            <a:pPr marL="285750" indent="-285750" fontAlgn="base">
              <a:lnSpc>
                <a:spcPct val="150000"/>
              </a:lnSpc>
              <a:buFont typeface="Arial" panose="020B0604020202020204" pitchFamily="34" charset="0"/>
              <a:buChar char="•"/>
            </a:pPr>
            <a:r>
              <a:rPr lang="en-US" sz="1800" dirty="0"/>
              <a:t>Accuracy of the model.</a:t>
            </a:r>
          </a:p>
          <a:p>
            <a:pPr marL="285750" indent="-285750" fontAlgn="base">
              <a:lnSpc>
                <a:spcPct val="150000"/>
              </a:lnSpc>
              <a:buFont typeface="Arial" panose="020B0604020202020204" pitchFamily="34" charset="0"/>
              <a:buChar char="•"/>
            </a:pPr>
            <a:r>
              <a:rPr lang="en-US" sz="1800" dirty="0"/>
              <a:t>Minimize False Negatives.</a:t>
            </a:r>
          </a:p>
          <a:p>
            <a:pPr marL="285750" indent="-285750" fontAlgn="base">
              <a:lnSpc>
                <a:spcPct val="150000"/>
              </a:lnSpc>
              <a:buFont typeface="Arial" panose="020B0604020202020204" pitchFamily="34" charset="0"/>
              <a:buChar char="•"/>
            </a:pPr>
            <a:r>
              <a:rPr lang="en-US" sz="1800" dirty="0"/>
              <a:t>Interpretability of the model.</a:t>
            </a:r>
          </a:p>
          <a:p>
            <a:pPr marL="285750" indent="-285750" fontAlgn="base">
              <a:lnSpc>
                <a:spcPct val="150000"/>
              </a:lnSpc>
              <a:buFont typeface="Arial" panose="020B0604020202020204" pitchFamily="34" charset="0"/>
              <a:buChar char="•"/>
            </a:pPr>
            <a:r>
              <a:rPr lang="en-US" sz="1800" dirty="0"/>
              <a:t>Algorithms with least assumptions about the data.</a:t>
            </a:r>
          </a:p>
          <a:p>
            <a:pPr marL="285750" indent="-285750" fontAlgn="base">
              <a:lnSpc>
                <a:spcPct val="150000"/>
              </a:lnSpc>
              <a:buFont typeface="Arial" panose="020B0604020202020204" pitchFamily="34" charset="0"/>
              <a:buChar char="•"/>
            </a:pPr>
            <a:r>
              <a:rPr lang="en-US" sz="1800" dirty="0"/>
              <a:t>Scalability of the model.</a:t>
            </a:r>
          </a:p>
          <a:p>
            <a:pPr marL="285750" indent="-285750" fontAlgn="base">
              <a:lnSpc>
                <a:spcPct val="150000"/>
              </a:lnSpc>
              <a:buFont typeface="Arial" panose="020B0604020202020204" pitchFamily="34" charset="0"/>
              <a:buChar char="•"/>
            </a:pPr>
            <a:r>
              <a:rPr lang="en-US" sz="1800" dirty="0"/>
              <a:t>Infrastructural resources at hand.</a:t>
            </a:r>
          </a:p>
          <a:p>
            <a:endParaRPr lang="en-US" sz="1800" dirty="0"/>
          </a:p>
        </p:txBody>
      </p:sp>
      <p:grpSp>
        <p:nvGrpSpPr>
          <p:cNvPr id="18" name="Google Shape;146;p5">
            <a:extLst>
              <a:ext uri="{FF2B5EF4-FFF2-40B4-BE49-F238E27FC236}">
                <a16:creationId xmlns:a16="http://schemas.microsoft.com/office/drawing/2014/main" id="{F5371353-5F2C-4D08-B552-93062CE24F2E}"/>
              </a:ext>
            </a:extLst>
          </p:cNvPr>
          <p:cNvGrpSpPr/>
          <p:nvPr/>
        </p:nvGrpSpPr>
        <p:grpSpPr>
          <a:xfrm>
            <a:off x="0" y="4601497"/>
            <a:ext cx="1014061" cy="2017580"/>
            <a:chOff x="0" y="4601497"/>
            <a:chExt cx="1014061" cy="2017580"/>
          </a:xfrm>
        </p:grpSpPr>
        <p:sp>
          <p:nvSpPr>
            <p:cNvPr id="19" name="Google Shape;147;p5">
              <a:extLst>
                <a:ext uri="{FF2B5EF4-FFF2-40B4-BE49-F238E27FC236}">
                  <a16:creationId xmlns:a16="http://schemas.microsoft.com/office/drawing/2014/main" id="{49655D54-F060-410B-BDD9-9DF17AFDFF96}"/>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0" name="Google Shape;148;p5">
              <a:extLst>
                <a:ext uri="{FF2B5EF4-FFF2-40B4-BE49-F238E27FC236}">
                  <a16:creationId xmlns:a16="http://schemas.microsoft.com/office/drawing/2014/main" id="{EE6C1E2D-B6E8-4D04-A61D-05DAC6E02B9F}"/>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21" name="Google Shape;211;p9">
            <a:extLst>
              <a:ext uri="{FF2B5EF4-FFF2-40B4-BE49-F238E27FC236}">
                <a16:creationId xmlns:a16="http://schemas.microsoft.com/office/drawing/2014/main" id="{1BF5AF91-2E52-41B4-8BBB-66AE8BD46A4A}"/>
              </a:ext>
            </a:extLst>
          </p:cNvPr>
          <p:cNvSpPr txBox="1">
            <a:spLocks/>
          </p:cNvSpPr>
          <p:nvPr/>
        </p:nvSpPr>
        <p:spPr>
          <a:xfrm>
            <a:off x="0" y="104516"/>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buSzPts val="3400"/>
              <a:buFont typeface="Times New Roman"/>
              <a:buNone/>
            </a:pPr>
            <a:r>
              <a:rPr lang="en-US" sz="2400" b="1" dirty="0">
                <a:latin typeface="+mj-lt"/>
                <a:ea typeface="Times New Roman"/>
                <a:cs typeface="Times New Roman"/>
                <a:sym typeface="Times New Roman"/>
              </a:rPr>
              <a:t>Accuracy Comparison of the Machine learning algorithms</a:t>
            </a:r>
            <a:endParaRPr lang="en-US" sz="3200" dirty="0">
              <a:latin typeface="+mj-lt"/>
            </a:endParaRPr>
          </a:p>
        </p:txBody>
      </p:sp>
      <p:pic>
        <p:nvPicPr>
          <p:cNvPr id="22" name="Picture 21" descr="A picture containing drawing&#10;&#10;Description automatically generated">
            <a:extLst>
              <a:ext uri="{FF2B5EF4-FFF2-40B4-BE49-F238E27FC236}">
                <a16:creationId xmlns:a16="http://schemas.microsoft.com/office/drawing/2014/main" id="{4A968196-28A2-4B58-91C7-E17DA4F3C27C}"/>
              </a:ext>
            </a:extLst>
          </p:cNvPr>
          <p:cNvPicPr>
            <a:picLocks noChangeAspect="1"/>
          </p:cNvPicPr>
          <p:nvPr/>
        </p:nvPicPr>
        <p:blipFill>
          <a:blip r:embed="rId4"/>
          <a:stretch>
            <a:fillRect/>
          </a:stretch>
        </p:blipFill>
        <p:spPr>
          <a:xfrm>
            <a:off x="10357482" y="6940"/>
            <a:ext cx="968167" cy="968167"/>
          </a:xfrm>
          <a:prstGeom prst="rect">
            <a:avLst/>
          </a:prstGeom>
          <a:scene3d>
            <a:camera prst="orthographicFront"/>
            <a:lightRig rig="threePt" dir="t"/>
          </a:scene3d>
          <a:sp3d>
            <a:bevelT w="165100" prst="coolSlant"/>
          </a:sp3d>
        </p:spPr>
      </p:pic>
      <p:grpSp>
        <p:nvGrpSpPr>
          <p:cNvPr id="9" name="Google Shape;256;p14">
            <a:extLst>
              <a:ext uri="{FF2B5EF4-FFF2-40B4-BE49-F238E27FC236}">
                <a16:creationId xmlns:a16="http://schemas.microsoft.com/office/drawing/2014/main" id="{242C0AD8-3B35-40C9-858E-CC25A982BB3E}"/>
              </a:ext>
            </a:extLst>
          </p:cNvPr>
          <p:cNvGrpSpPr/>
          <p:nvPr/>
        </p:nvGrpSpPr>
        <p:grpSpPr>
          <a:xfrm>
            <a:off x="11219290" y="1"/>
            <a:ext cx="972709" cy="1935307"/>
            <a:chOff x="10918968" y="713127"/>
            <a:chExt cx="1273032" cy="2532832"/>
          </a:xfrm>
        </p:grpSpPr>
        <p:sp>
          <p:nvSpPr>
            <p:cNvPr id="10" name="Google Shape;257;p14">
              <a:extLst>
                <a:ext uri="{FF2B5EF4-FFF2-40B4-BE49-F238E27FC236}">
                  <a16:creationId xmlns:a16="http://schemas.microsoft.com/office/drawing/2014/main" id="{E86DDEFB-2D8E-43B7-978A-9339AF091B08}"/>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1" name="Google Shape;258;p14">
              <a:extLst>
                <a:ext uri="{FF2B5EF4-FFF2-40B4-BE49-F238E27FC236}">
                  <a16:creationId xmlns:a16="http://schemas.microsoft.com/office/drawing/2014/main" id="{68F1AD2A-56D4-4294-8077-1BB43019D624}"/>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13" name="Google Shape;260;p14">
            <a:extLst>
              <a:ext uri="{FF2B5EF4-FFF2-40B4-BE49-F238E27FC236}">
                <a16:creationId xmlns:a16="http://schemas.microsoft.com/office/drawing/2014/main" id="{D0AFF5C0-F00E-4AE9-AAE4-4E038C287D5C}"/>
              </a:ext>
            </a:extLst>
          </p:cNvPr>
          <p:cNvPicPr preferRelativeResize="0"/>
          <p:nvPr/>
        </p:nvPicPr>
        <p:blipFill>
          <a:blip r:embed="rId5">
            <a:alphaModFix/>
            <a:extLst>
              <a:ext uri="{BEBA8EAE-BF5A-486C-A8C5-ECC9F3942E4B}">
                <a14:imgProps xmlns:a14="http://schemas.microsoft.com/office/drawing/2010/main">
                  <a14:imgLayer r:embed="rId6">
                    <a14:imgEffect>
                      <a14:colorTemperature colorTemp="11200"/>
                    </a14:imgEffect>
                  </a14:imgLayer>
                </a14:imgProps>
              </a:ext>
            </a:extLst>
          </a:blip>
          <a:stretch>
            <a:fillRect/>
          </a:stretch>
        </p:blipFill>
        <p:spPr>
          <a:xfrm>
            <a:off x="566738" y="4362574"/>
            <a:ext cx="4876800" cy="2130301"/>
          </a:xfrm>
          <a:prstGeom prst="rect">
            <a:avLst/>
          </a:prstGeom>
          <a:noFill/>
          <a:ln w="38100" cap="flat" cmpd="sng">
            <a:solidFill>
              <a:srgbClr val="000000"/>
            </a:solidFill>
            <a:prstDash val="solid"/>
            <a:round/>
            <a:headEnd type="none" w="sm" len="sm"/>
            <a:tailEnd type="none" w="sm" len="sm"/>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2534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ppt_x"/>
                                          </p:val>
                                        </p:tav>
                                        <p:tav tm="100000">
                                          <p:val>
                                            <p:strVal val="#ppt_x"/>
                                          </p:val>
                                        </p:tav>
                                      </p:tavLst>
                                    </p:anim>
                                    <p:anim calcmode="lin" valueType="num">
                                      <p:cBhvr additive="base">
                                        <p:cTn id="13" dur="500" fill="hold"/>
                                        <p:tgtEl>
                                          <p:spTgt spid="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grpSp>
        <p:nvGrpSpPr>
          <p:cNvPr id="6" name="Google Shape;146;p5">
            <a:extLst>
              <a:ext uri="{FF2B5EF4-FFF2-40B4-BE49-F238E27FC236}">
                <a16:creationId xmlns:a16="http://schemas.microsoft.com/office/drawing/2014/main" id="{39777FAA-7DE5-4664-A0DB-73C0B854BA8C}"/>
              </a:ext>
            </a:extLst>
          </p:cNvPr>
          <p:cNvGrpSpPr/>
          <p:nvPr/>
        </p:nvGrpSpPr>
        <p:grpSpPr>
          <a:xfrm>
            <a:off x="0" y="4601497"/>
            <a:ext cx="1014061" cy="2017580"/>
            <a:chOff x="0" y="4601497"/>
            <a:chExt cx="1014061" cy="2017580"/>
          </a:xfrm>
        </p:grpSpPr>
        <p:sp>
          <p:nvSpPr>
            <p:cNvPr id="7" name="Google Shape;147;p5">
              <a:extLst>
                <a:ext uri="{FF2B5EF4-FFF2-40B4-BE49-F238E27FC236}">
                  <a16:creationId xmlns:a16="http://schemas.microsoft.com/office/drawing/2014/main" id="{32C88C9B-1DA8-41DC-A569-70C657F07231}"/>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 name="Google Shape;148;p5">
              <a:extLst>
                <a:ext uri="{FF2B5EF4-FFF2-40B4-BE49-F238E27FC236}">
                  <a16:creationId xmlns:a16="http://schemas.microsoft.com/office/drawing/2014/main" id="{2F071980-0A80-45B4-A136-397C3AD571B6}"/>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aphicFrame>
        <p:nvGraphicFramePr>
          <p:cNvPr id="244" name="Google Shape;244;p13"/>
          <p:cNvGraphicFramePr/>
          <p:nvPr>
            <p:extLst>
              <p:ext uri="{D42A27DB-BD31-4B8C-83A1-F6EECF244321}">
                <p14:modId xmlns:p14="http://schemas.microsoft.com/office/powerpoint/2010/main" val="523437530"/>
              </p:ext>
            </p:extLst>
          </p:nvPr>
        </p:nvGraphicFramePr>
        <p:xfrm>
          <a:off x="827170" y="1357400"/>
          <a:ext cx="4479123" cy="4596591"/>
        </p:xfrm>
        <a:graphic>
          <a:graphicData uri="http://schemas.openxmlformats.org/drawingml/2006/table">
            <a:tbl>
              <a:tblPr firstRow="1" bandRow="1">
                <a:noFill/>
                <a:effectLst>
                  <a:innerShdw blurRad="63500" dist="50800" dir="2700000">
                    <a:prstClr val="black">
                      <a:alpha val="50000"/>
                    </a:prstClr>
                  </a:innerShdw>
                </a:effectLst>
                <a:tableStyleId>{5487659B-1ADA-4EC7-8BAA-B7C1A6D3371D}</a:tableStyleId>
              </a:tblPr>
              <a:tblGrid>
                <a:gridCol w="1054182">
                  <a:extLst>
                    <a:ext uri="{9D8B030D-6E8A-4147-A177-3AD203B41FA5}">
                      <a16:colId xmlns:a16="http://schemas.microsoft.com/office/drawing/2014/main" val="20000"/>
                    </a:ext>
                  </a:extLst>
                </a:gridCol>
                <a:gridCol w="735724">
                  <a:extLst>
                    <a:ext uri="{9D8B030D-6E8A-4147-A177-3AD203B41FA5}">
                      <a16:colId xmlns:a16="http://schemas.microsoft.com/office/drawing/2014/main" val="20001"/>
                    </a:ext>
                  </a:extLst>
                </a:gridCol>
                <a:gridCol w="2689217">
                  <a:extLst>
                    <a:ext uri="{9D8B030D-6E8A-4147-A177-3AD203B41FA5}">
                      <a16:colId xmlns:a16="http://schemas.microsoft.com/office/drawing/2014/main" val="20002"/>
                    </a:ext>
                  </a:extLst>
                </a:gridCol>
              </a:tblGrid>
              <a:tr h="650809">
                <a:tc>
                  <a:txBody>
                    <a:bodyPr/>
                    <a:lstStyle/>
                    <a:p>
                      <a:pPr marL="0" marR="0" lvl="0" indent="0" algn="ctr" rtl="0">
                        <a:spcBef>
                          <a:spcPts val="0"/>
                        </a:spcBef>
                        <a:spcAft>
                          <a:spcPts val="0"/>
                        </a:spcAft>
                        <a:buNone/>
                      </a:pPr>
                      <a:r>
                        <a:rPr lang="en-US" sz="1200" b="1" i="0" u="none" strike="noStrike" cap="none" dirty="0">
                          <a:solidFill>
                            <a:schemeClr val="lt1"/>
                          </a:solidFill>
                          <a:latin typeface="+mj-lt"/>
                          <a:ea typeface="Times New Roman"/>
                          <a:cs typeface="Times New Roman"/>
                          <a:sym typeface="Times New Roman"/>
                        </a:rPr>
                        <a:t>Model</a:t>
                      </a:r>
                      <a:endParaRPr sz="1200" b="1" u="none" strike="noStrike" cap="none" dirty="0">
                        <a:solidFill>
                          <a:schemeClr val="lt1"/>
                        </a:solidFill>
                        <a:latin typeface="+mj-lt"/>
                        <a:ea typeface="Times New Roman"/>
                        <a:cs typeface="Times New Roman"/>
                        <a:sym typeface="Times New Roman"/>
                      </a:endParaRPr>
                    </a:p>
                  </a:txBody>
                  <a:tcPr marL="11425" marR="11425" marT="7625" marB="7625" anchor="ctr">
                    <a:solidFill>
                      <a:srgbClr val="00B0F0"/>
                    </a:solidFill>
                  </a:tcPr>
                </a:tc>
                <a:tc>
                  <a:txBody>
                    <a:bodyPr/>
                    <a:lstStyle/>
                    <a:p>
                      <a:pPr marL="0" marR="0" lvl="0" indent="0" algn="ctr" rtl="0">
                        <a:spcBef>
                          <a:spcPts val="0"/>
                        </a:spcBef>
                        <a:spcAft>
                          <a:spcPts val="0"/>
                        </a:spcAft>
                        <a:buNone/>
                      </a:pPr>
                      <a:r>
                        <a:rPr lang="en-US" sz="1200" b="1" i="0" u="none" strike="noStrike" cap="none" dirty="0">
                          <a:solidFill>
                            <a:schemeClr val="lt1"/>
                          </a:solidFill>
                          <a:latin typeface="+mj-lt"/>
                          <a:ea typeface="Times New Roman"/>
                          <a:cs typeface="Times New Roman"/>
                          <a:sym typeface="Times New Roman"/>
                        </a:rPr>
                        <a:t>Accuracy</a:t>
                      </a:r>
                      <a:endParaRPr sz="1200" b="1" u="none" strike="noStrike" cap="none" dirty="0">
                        <a:solidFill>
                          <a:schemeClr val="lt1"/>
                        </a:solidFill>
                        <a:latin typeface="+mj-lt"/>
                        <a:ea typeface="Times New Roman"/>
                        <a:cs typeface="Times New Roman"/>
                        <a:sym typeface="Times New Roman"/>
                      </a:endParaRPr>
                    </a:p>
                  </a:txBody>
                  <a:tcPr marL="11425" marR="11425" marT="7625" marB="7625" anchor="ctr">
                    <a:solidFill>
                      <a:srgbClr val="00B0F0"/>
                    </a:solidFill>
                  </a:tcPr>
                </a:tc>
                <a:tc>
                  <a:txBody>
                    <a:bodyPr/>
                    <a:lstStyle/>
                    <a:p>
                      <a:pPr marL="0" marR="0" lvl="0" indent="0" algn="ctr" rtl="0">
                        <a:spcBef>
                          <a:spcPts val="0"/>
                        </a:spcBef>
                        <a:spcAft>
                          <a:spcPts val="0"/>
                        </a:spcAft>
                        <a:buNone/>
                      </a:pPr>
                      <a:r>
                        <a:rPr lang="en-US" sz="1200" b="1" i="0" u="none" strike="noStrike" cap="none" dirty="0">
                          <a:solidFill>
                            <a:schemeClr val="lt1"/>
                          </a:solidFill>
                          <a:latin typeface="+mj-lt"/>
                          <a:ea typeface="Times New Roman"/>
                          <a:cs typeface="Times New Roman"/>
                          <a:sym typeface="Times New Roman"/>
                        </a:rPr>
                        <a:t>Hyper Parameters used</a:t>
                      </a:r>
                      <a:endParaRPr sz="1200" b="1" u="none" strike="noStrike" cap="none" dirty="0">
                        <a:solidFill>
                          <a:schemeClr val="lt1"/>
                        </a:solidFill>
                        <a:latin typeface="+mj-lt"/>
                        <a:ea typeface="Times New Roman"/>
                        <a:cs typeface="Times New Roman"/>
                        <a:sym typeface="Times New Roman"/>
                      </a:endParaRPr>
                    </a:p>
                  </a:txBody>
                  <a:tcPr marL="11425" marR="11425" marT="7625" marB="7625" anchor="ctr">
                    <a:solidFill>
                      <a:srgbClr val="00B0F0"/>
                    </a:solidFill>
                  </a:tcPr>
                </a:tc>
                <a:extLst>
                  <a:ext uri="{0D108BD9-81ED-4DB2-BD59-A6C34878D82A}">
                    <a16:rowId xmlns:a16="http://schemas.microsoft.com/office/drawing/2014/main" val="10000"/>
                  </a:ext>
                </a:extLst>
              </a:tr>
              <a:tr h="650809">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Random Forest</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92</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n_estimators = 200</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1"/>
                  </a:ext>
                </a:extLst>
              </a:tr>
              <a:tr h="650809">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Adaboost</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91.5</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n_estimators= 50, learning_rate = 1</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2"/>
                  </a:ext>
                </a:extLst>
              </a:tr>
              <a:tr h="676839">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Gradient Boosting trees</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90.5</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212529"/>
                          </a:solidFill>
                          <a:latin typeface="+mj-lt"/>
                          <a:ea typeface="Times New Roman"/>
                          <a:cs typeface="Times New Roman"/>
                          <a:sym typeface="Times New Roman"/>
                        </a:rPr>
                        <a:t>loss = deviance, n_estimators= 100</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3"/>
                  </a:ext>
                </a:extLst>
              </a:tr>
              <a:tr h="665707">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Weighted Decision Trees</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89.1</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criterion = gini, splitter = best</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4"/>
                  </a:ext>
                </a:extLst>
              </a:tr>
              <a:tr h="650809">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MLP</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86.1</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activation = Softmax, solver = adam</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5"/>
                  </a:ext>
                </a:extLst>
              </a:tr>
              <a:tr h="650809">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LSTM</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91.6</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tc>
                  <a:txBody>
                    <a:bodyPr/>
                    <a:lstStyle/>
                    <a:p>
                      <a:pPr marL="0" marR="0" lvl="0" indent="0" algn="ctr" rtl="0">
                        <a:spcBef>
                          <a:spcPts val="0"/>
                        </a:spcBef>
                        <a:spcAft>
                          <a:spcPts val="0"/>
                        </a:spcAft>
                        <a:buNone/>
                      </a:pPr>
                      <a:r>
                        <a:rPr lang="en-US" sz="1200" b="0" i="0" u="none" strike="noStrike" cap="none" dirty="0">
                          <a:solidFill>
                            <a:srgbClr val="000000"/>
                          </a:solidFill>
                          <a:latin typeface="+mj-lt"/>
                          <a:ea typeface="Times New Roman"/>
                          <a:cs typeface="Times New Roman"/>
                          <a:sym typeface="Times New Roman"/>
                        </a:rPr>
                        <a:t>Dropout = 0.2, activation = Softmax</a:t>
                      </a:r>
                      <a:endParaRPr sz="1200" u="none" strike="noStrike" cap="none" dirty="0">
                        <a:latin typeface="+mj-lt"/>
                        <a:ea typeface="Times New Roman"/>
                        <a:cs typeface="Times New Roman"/>
                        <a:sym typeface="Times New Roman"/>
                      </a:endParaRPr>
                    </a:p>
                  </a:txBody>
                  <a:tcPr marL="11425" marR="11425" marT="7625" marB="7625" anchor="ctr">
                    <a:solidFill>
                      <a:schemeClr val="accent5">
                        <a:lumMod val="20000"/>
                        <a:lumOff val="80000"/>
                      </a:schemeClr>
                    </a:solidFill>
                  </a:tcPr>
                </a:tc>
                <a:extLst>
                  <a:ext uri="{0D108BD9-81ED-4DB2-BD59-A6C34878D82A}">
                    <a16:rowId xmlns:a16="http://schemas.microsoft.com/office/drawing/2014/main" val="10006"/>
                  </a:ext>
                </a:extLst>
              </a:tr>
            </a:tbl>
          </a:graphicData>
        </a:graphic>
      </p:graphicFrame>
      <p:pic>
        <p:nvPicPr>
          <p:cNvPr id="246" name="Google Shape;246;p13"/>
          <p:cNvPicPr preferRelativeResize="0"/>
          <p:nvPr/>
        </p:nvPicPr>
        <p:blipFill>
          <a:blip r:embed="rId3">
            <a:alphaModFix/>
          </a:blip>
          <a:stretch>
            <a:fillRect/>
          </a:stretch>
        </p:blipFill>
        <p:spPr>
          <a:xfrm>
            <a:off x="5487028" y="197963"/>
            <a:ext cx="6628772" cy="6566519"/>
          </a:xfrm>
          <a:prstGeom prst="rect">
            <a:avLst/>
          </a:prstGeom>
          <a:noFill/>
          <a:ln>
            <a:noFill/>
          </a:ln>
        </p:spPr>
      </p:pic>
      <p:grpSp>
        <p:nvGrpSpPr>
          <p:cNvPr id="9" name="Google Shape;122;p3">
            <a:extLst>
              <a:ext uri="{FF2B5EF4-FFF2-40B4-BE49-F238E27FC236}">
                <a16:creationId xmlns:a16="http://schemas.microsoft.com/office/drawing/2014/main" id="{F3D75951-1C1F-4B68-B907-B9000AC19073}"/>
              </a:ext>
            </a:extLst>
          </p:cNvPr>
          <p:cNvGrpSpPr/>
          <p:nvPr/>
        </p:nvGrpSpPr>
        <p:grpSpPr>
          <a:xfrm>
            <a:off x="11219290" y="-18852"/>
            <a:ext cx="972709" cy="1935307"/>
            <a:chOff x="10918968" y="713127"/>
            <a:chExt cx="1273032" cy="2532832"/>
          </a:xfrm>
        </p:grpSpPr>
        <p:sp>
          <p:nvSpPr>
            <p:cNvPr id="10" name="Google Shape;123;p3">
              <a:extLst>
                <a:ext uri="{FF2B5EF4-FFF2-40B4-BE49-F238E27FC236}">
                  <a16:creationId xmlns:a16="http://schemas.microsoft.com/office/drawing/2014/main" id="{22BAACF6-8503-4004-9D46-72B224240FA0}"/>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1" name="Google Shape;124;p3">
              <a:extLst>
                <a:ext uri="{FF2B5EF4-FFF2-40B4-BE49-F238E27FC236}">
                  <a16:creationId xmlns:a16="http://schemas.microsoft.com/office/drawing/2014/main" id="{3E018D34-5C7B-4FE9-A3C6-DFA56FF96995}"/>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sp>
        <p:nvSpPr>
          <p:cNvPr id="12" name="Google Shape;261;p14">
            <a:extLst>
              <a:ext uri="{FF2B5EF4-FFF2-40B4-BE49-F238E27FC236}">
                <a16:creationId xmlns:a16="http://schemas.microsoft.com/office/drawing/2014/main" id="{58F4542F-96A7-472C-A8B7-6C32BCAA99BB}"/>
              </a:ext>
            </a:extLst>
          </p:cNvPr>
          <p:cNvSpPr txBox="1"/>
          <p:nvPr/>
        </p:nvSpPr>
        <p:spPr>
          <a:xfrm>
            <a:off x="1014060" y="445237"/>
            <a:ext cx="3994506" cy="633526"/>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2800" b="1" dirty="0">
                <a:latin typeface="+mj-lt"/>
                <a:ea typeface="Calibri"/>
                <a:cs typeface="Calibri"/>
                <a:sym typeface="Calibri"/>
              </a:rPr>
              <a:t>Model Experiments</a:t>
            </a:r>
            <a:endParaRPr sz="2800" dirty="0">
              <a:latin typeface="+mj-lt"/>
              <a:ea typeface="Calibri"/>
              <a:cs typeface="Calibri"/>
              <a:sym typeface="Calibri"/>
            </a:endParaRPr>
          </a:p>
        </p:txBody>
      </p:sp>
      <p:sp>
        <p:nvSpPr>
          <p:cNvPr id="13" name="Google Shape;261;p14">
            <a:extLst>
              <a:ext uri="{FF2B5EF4-FFF2-40B4-BE49-F238E27FC236}">
                <a16:creationId xmlns:a16="http://schemas.microsoft.com/office/drawing/2014/main" id="{1DB15C5E-4057-4FF9-914E-3EFB756A66BD}"/>
              </a:ext>
            </a:extLst>
          </p:cNvPr>
          <p:cNvSpPr txBox="1"/>
          <p:nvPr/>
        </p:nvSpPr>
        <p:spPr>
          <a:xfrm>
            <a:off x="5487028" y="1357400"/>
            <a:ext cx="1721427" cy="793518"/>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latin typeface="+mj-lt"/>
                <a:ea typeface="Calibri"/>
                <a:cs typeface="Calibri"/>
                <a:sym typeface="Calibri"/>
              </a:rPr>
              <a:t>Random Forest Tree</a:t>
            </a:r>
            <a:endParaRPr sz="2000" dirty="0">
              <a:latin typeface="+mj-lt"/>
              <a:ea typeface="Calibri"/>
              <a:cs typeface="Calibri"/>
              <a:sym typeface="Calibri"/>
            </a:endParaRPr>
          </a:p>
        </p:txBody>
      </p:sp>
      <p:pic>
        <p:nvPicPr>
          <p:cNvPr id="16" name="Picture 15" descr="A picture containing drawing&#10;&#10;Description automatically generated">
            <a:extLst>
              <a:ext uri="{FF2B5EF4-FFF2-40B4-BE49-F238E27FC236}">
                <a16:creationId xmlns:a16="http://schemas.microsoft.com/office/drawing/2014/main" id="{B1ED47FA-3A1D-43F7-BA99-52075A267ACF}"/>
              </a:ext>
            </a:extLst>
          </p:cNvPr>
          <p:cNvPicPr>
            <a:picLocks noChangeAspect="1"/>
          </p:cNvPicPr>
          <p:nvPr/>
        </p:nvPicPr>
        <p:blipFill>
          <a:blip r:embed="rId4"/>
          <a:stretch>
            <a:fillRect/>
          </a:stretch>
        </p:blipFill>
        <p:spPr>
          <a:xfrm>
            <a:off x="10845364" y="-39612"/>
            <a:ext cx="818930" cy="818930"/>
          </a:xfrm>
          <a:prstGeom prst="rect">
            <a:avLst/>
          </a:prstGeom>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46"/>
                                        </p:tgtEl>
                                        <p:attrNameLst>
                                          <p:attrName>style.visibility</p:attrName>
                                        </p:attrNameLst>
                                      </p:cBhvr>
                                      <p:to>
                                        <p:strVal val="visible"/>
                                      </p:to>
                                    </p:set>
                                    <p:anim calcmode="lin" valueType="num">
                                      <p:cBhvr>
                                        <p:cTn id="7" dur="1000" fill="hold"/>
                                        <p:tgtEl>
                                          <p:spTgt spid="246"/>
                                        </p:tgtEl>
                                        <p:attrNameLst>
                                          <p:attrName>ppt_w</p:attrName>
                                        </p:attrNameLst>
                                      </p:cBhvr>
                                      <p:tavLst>
                                        <p:tav tm="0">
                                          <p:val>
                                            <p:fltVal val="0"/>
                                          </p:val>
                                        </p:tav>
                                        <p:tav tm="100000">
                                          <p:val>
                                            <p:strVal val="#ppt_w"/>
                                          </p:val>
                                        </p:tav>
                                      </p:tavLst>
                                    </p:anim>
                                    <p:anim calcmode="lin" valueType="num">
                                      <p:cBhvr>
                                        <p:cTn id="8" dur="1000" fill="hold"/>
                                        <p:tgtEl>
                                          <p:spTgt spid="246"/>
                                        </p:tgtEl>
                                        <p:attrNameLst>
                                          <p:attrName>ppt_h</p:attrName>
                                        </p:attrNameLst>
                                      </p:cBhvr>
                                      <p:tavLst>
                                        <p:tav tm="0">
                                          <p:val>
                                            <p:fltVal val="0"/>
                                          </p:val>
                                        </p:tav>
                                        <p:tav tm="100000">
                                          <p:val>
                                            <p:strVal val="#ppt_h"/>
                                          </p:val>
                                        </p:tav>
                                      </p:tavLst>
                                    </p:anim>
                                    <p:anim calcmode="lin" valueType="num">
                                      <p:cBhvr>
                                        <p:cTn id="9" dur="1000" fill="hold"/>
                                        <p:tgtEl>
                                          <p:spTgt spid="246"/>
                                        </p:tgtEl>
                                        <p:attrNameLst>
                                          <p:attrName>style.rotation</p:attrName>
                                        </p:attrNameLst>
                                      </p:cBhvr>
                                      <p:tavLst>
                                        <p:tav tm="0">
                                          <p:val>
                                            <p:fltVal val="90"/>
                                          </p:val>
                                        </p:tav>
                                        <p:tav tm="100000">
                                          <p:val>
                                            <p:fltVal val="0"/>
                                          </p:val>
                                        </p:tav>
                                      </p:tavLst>
                                    </p:anim>
                                    <p:animEffect transition="in" filter="fade">
                                      <p:cBhvr>
                                        <p:cTn id="10" dur="1000"/>
                                        <p:tgtEl>
                                          <p:spTgt spid="246"/>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244"/>
                                        </p:tgtEl>
                                        <p:attrNameLst>
                                          <p:attrName>style.visibility</p:attrName>
                                        </p:attrNameLst>
                                      </p:cBhvr>
                                      <p:to>
                                        <p:strVal val="visible"/>
                                      </p:to>
                                    </p:set>
                                    <p:anim calcmode="lin" valueType="num">
                                      <p:cBhvr additive="base">
                                        <p:cTn id="14" dur="500" fill="hold"/>
                                        <p:tgtEl>
                                          <p:spTgt spid="244"/>
                                        </p:tgtEl>
                                        <p:attrNameLst>
                                          <p:attrName>ppt_x</p:attrName>
                                        </p:attrNameLst>
                                      </p:cBhvr>
                                      <p:tavLst>
                                        <p:tav tm="0">
                                          <p:val>
                                            <p:strVal val="#ppt_x"/>
                                          </p:val>
                                        </p:tav>
                                        <p:tav tm="100000">
                                          <p:val>
                                            <p:strVal val="#ppt_x"/>
                                          </p:val>
                                        </p:tav>
                                      </p:tavLst>
                                    </p:anim>
                                    <p:anim calcmode="lin" valueType="num">
                                      <p:cBhvr additive="base">
                                        <p:cTn id="15" dur="500" fill="hold"/>
                                        <p:tgtEl>
                                          <p:spTgt spid="2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grpSp>
        <p:nvGrpSpPr>
          <p:cNvPr id="19" name="Google Shape;146;p5">
            <a:extLst>
              <a:ext uri="{FF2B5EF4-FFF2-40B4-BE49-F238E27FC236}">
                <a16:creationId xmlns:a16="http://schemas.microsoft.com/office/drawing/2014/main" id="{6195BFA2-4066-46AD-9812-092AB94B24E5}"/>
              </a:ext>
            </a:extLst>
          </p:cNvPr>
          <p:cNvGrpSpPr/>
          <p:nvPr/>
        </p:nvGrpSpPr>
        <p:grpSpPr>
          <a:xfrm>
            <a:off x="0" y="4601497"/>
            <a:ext cx="1014061" cy="2017580"/>
            <a:chOff x="0" y="4601497"/>
            <a:chExt cx="1014061" cy="2017580"/>
          </a:xfrm>
        </p:grpSpPr>
        <p:sp>
          <p:nvSpPr>
            <p:cNvPr id="20" name="Google Shape;147;p5">
              <a:extLst>
                <a:ext uri="{FF2B5EF4-FFF2-40B4-BE49-F238E27FC236}">
                  <a16:creationId xmlns:a16="http://schemas.microsoft.com/office/drawing/2014/main" id="{7DFB813B-9CB0-402E-9FCE-6A3F8DA3A7E0}"/>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1" name="Google Shape;148;p5">
              <a:extLst>
                <a:ext uri="{FF2B5EF4-FFF2-40B4-BE49-F238E27FC236}">
                  <a16:creationId xmlns:a16="http://schemas.microsoft.com/office/drawing/2014/main" id="{A7F7EDE0-3588-4E75-B83F-04AE10A01D35}"/>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267" name="Google Shape;267;p12" descr="A close up of text on a white background&#10;&#10;Description automatically generated"/>
          <p:cNvPicPr preferRelativeResize="0"/>
          <p:nvPr/>
        </p:nvPicPr>
        <p:blipFill rotWithShape="1">
          <a:blip r:embed="rId3">
            <a:alphaModFix/>
            <a:extLst>
              <a:ext uri="{BEBA8EAE-BF5A-486C-A8C5-ECC9F3942E4B}">
                <a14:imgProps xmlns:a14="http://schemas.microsoft.com/office/drawing/2010/main">
                  <a14:imgLayer r:embed="rId4">
                    <a14:imgEffect>
                      <a14:colorTemperature colorTemp="8800"/>
                    </a14:imgEffect>
                  </a14:imgLayer>
                </a14:imgProps>
              </a:ext>
            </a:extLst>
          </a:blip>
          <a:srcRect/>
          <a:stretch/>
        </p:blipFill>
        <p:spPr>
          <a:xfrm>
            <a:off x="420413" y="1651388"/>
            <a:ext cx="5391807" cy="4817762"/>
          </a:xfrm>
          <a:prstGeom prst="rect">
            <a:avLst/>
          </a:prstGeom>
          <a:noFill/>
          <a:ln w="19050" cap="flat" cmpd="sng">
            <a:solidFill>
              <a:srgbClr val="000000"/>
            </a:solidFill>
            <a:prstDash val="solid"/>
            <a:round/>
            <a:headEnd type="none" w="sm" len="sm"/>
            <a:tailEnd type="none" w="sm" len="sm"/>
          </a:ln>
          <a:effectLst>
            <a:outerShdw blurRad="50800" dist="38100" dir="5400000" algn="t" rotWithShape="0">
              <a:prstClr val="black">
                <a:alpha val="40000"/>
              </a:prstClr>
            </a:outerShdw>
          </a:effectLst>
        </p:spPr>
      </p:pic>
      <p:sp>
        <p:nvSpPr>
          <p:cNvPr id="270" name="Google Shape;270;p12"/>
          <p:cNvSpPr txBox="1"/>
          <p:nvPr/>
        </p:nvSpPr>
        <p:spPr>
          <a:xfrm>
            <a:off x="6060025" y="361225"/>
            <a:ext cx="4058539" cy="461624"/>
          </a:xfrm>
          <a:prstGeom prst="rect">
            <a:avLst/>
          </a:prstGeom>
          <a:solidFill>
            <a:srgbClr val="AFEAFF"/>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b="1" dirty="0">
                <a:solidFill>
                  <a:schemeClr val="dk1"/>
                </a:solidFill>
                <a:latin typeface="Times New Roman"/>
                <a:ea typeface="Times New Roman"/>
                <a:cs typeface="Times New Roman"/>
                <a:sym typeface="Times New Roman"/>
              </a:rPr>
              <a:t>Ensemble Model Architectre</a:t>
            </a:r>
            <a:endParaRPr dirty="0"/>
          </a:p>
        </p:txBody>
      </p:sp>
      <p:pic>
        <p:nvPicPr>
          <p:cNvPr id="268" name="Google Shape;268;p12" descr="A close up of text on a white background&#10;&#10;Description automatically generated"/>
          <p:cNvPicPr preferRelativeResize="0">
            <a:picLocks noGrp="1"/>
          </p:cNvPicPr>
          <p:nvPr>
            <p:ph idx="1"/>
          </p:nvPr>
        </p:nvPicPr>
        <p:blipFill rotWithShape="1">
          <a:blip r:embed="rId5">
            <a:alphaModFix/>
            <a:extLst>
              <a:ext uri="{BEBA8EAE-BF5A-486C-A8C5-ECC9F3942E4B}">
                <a14:imgProps xmlns:a14="http://schemas.microsoft.com/office/drawing/2010/main">
                  <a14:imgLayer r:embed="rId6">
                    <a14:imgEffect>
                      <a14:colorTemperature colorTemp="8800"/>
                    </a14:imgEffect>
                  </a14:imgLayer>
                </a14:imgProps>
              </a:ext>
            </a:extLst>
          </a:blip>
          <a:stretch/>
        </p:blipFill>
        <p:spPr>
          <a:xfrm>
            <a:off x="5987351" y="1671362"/>
            <a:ext cx="5877300" cy="4817762"/>
          </a:xfrm>
          <a:prstGeom prst="rect">
            <a:avLst/>
          </a:prstGeom>
          <a:noFill/>
          <a:ln w="19050" cap="flat" cmpd="sng">
            <a:solidFill>
              <a:srgbClr val="000000"/>
            </a:solidFill>
            <a:prstDash val="solid"/>
            <a:round/>
            <a:headEnd type="none" w="sm" len="sm"/>
            <a:tailEnd type="none" w="sm" len="sm"/>
          </a:ln>
          <a:effectLst>
            <a:outerShdw blurRad="50800" dist="38100" dir="5400000" algn="t" rotWithShape="0">
              <a:prstClr val="black">
                <a:alpha val="40000"/>
              </a:prstClr>
            </a:outerShdw>
          </a:effectLst>
        </p:spPr>
      </p:pic>
      <p:sp>
        <p:nvSpPr>
          <p:cNvPr id="13" name="Google Shape;211;p9">
            <a:extLst>
              <a:ext uri="{FF2B5EF4-FFF2-40B4-BE49-F238E27FC236}">
                <a16:creationId xmlns:a16="http://schemas.microsoft.com/office/drawing/2014/main" id="{93079DF6-4F2A-4F32-B399-EBCE33168F64}"/>
              </a:ext>
            </a:extLst>
          </p:cNvPr>
          <p:cNvSpPr txBox="1">
            <a:spLocks/>
          </p:cNvSpPr>
          <p:nvPr/>
        </p:nvSpPr>
        <p:spPr>
          <a:xfrm>
            <a:off x="0" y="104516"/>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800" b="1" dirty="0">
                <a:latin typeface="+mj-lt"/>
                <a:ea typeface="Times New Roman"/>
                <a:cs typeface="Times New Roman"/>
                <a:sym typeface="Times New Roman"/>
              </a:rPr>
              <a:t>Model Architecture</a:t>
            </a:r>
            <a:endParaRPr lang="en-US" sz="3600" dirty="0">
              <a:latin typeface="+mj-lt"/>
            </a:endParaRPr>
          </a:p>
        </p:txBody>
      </p:sp>
      <p:sp>
        <p:nvSpPr>
          <p:cNvPr id="16" name="Google Shape;261;p14">
            <a:extLst>
              <a:ext uri="{FF2B5EF4-FFF2-40B4-BE49-F238E27FC236}">
                <a16:creationId xmlns:a16="http://schemas.microsoft.com/office/drawing/2014/main" id="{43CB11E7-8C56-43D7-BE7B-B18417A57E71}"/>
              </a:ext>
            </a:extLst>
          </p:cNvPr>
          <p:cNvSpPr txBox="1"/>
          <p:nvPr/>
        </p:nvSpPr>
        <p:spPr>
          <a:xfrm>
            <a:off x="1843767" y="1036976"/>
            <a:ext cx="2741677" cy="421776"/>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Final Combined Model</a:t>
            </a:r>
            <a:endParaRPr sz="1600" b="1" dirty="0">
              <a:latin typeface="+mj-lt"/>
              <a:ea typeface="Calibri"/>
              <a:cs typeface="Calibri"/>
              <a:sym typeface="Calibri"/>
            </a:endParaRPr>
          </a:p>
          <a:p>
            <a:pPr marL="0" lvl="0" indent="0" algn="l" rtl="0">
              <a:spcBef>
                <a:spcPts val="0"/>
              </a:spcBef>
              <a:spcAft>
                <a:spcPts val="0"/>
              </a:spcAft>
              <a:buNone/>
            </a:pPr>
            <a:endParaRPr sz="1600" dirty="0">
              <a:latin typeface="+mj-lt"/>
              <a:ea typeface="Calibri"/>
              <a:cs typeface="Calibri"/>
              <a:sym typeface="Calibri"/>
            </a:endParaRPr>
          </a:p>
        </p:txBody>
      </p:sp>
      <p:sp>
        <p:nvSpPr>
          <p:cNvPr id="17" name="Google Shape;262;p14">
            <a:extLst>
              <a:ext uri="{FF2B5EF4-FFF2-40B4-BE49-F238E27FC236}">
                <a16:creationId xmlns:a16="http://schemas.microsoft.com/office/drawing/2014/main" id="{F9C71A45-D269-4337-8920-6E35579A2F32}"/>
              </a:ext>
            </a:extLst>
          </p:cNvPr>
          <p:cNvSpPr txBox="1"/>
          <p:nvPr/>
        </p:nvSpPr>
        <p:spPr>
          <a:xfrm>
            <a:off x="7606557" y="1032490"/>
            <a:ext cx="2750925" cy="430748"/>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Final Ensemble Model</a:t>
            </a:r>
            <a:endParaRPr sz="1600" b="1" dirty="0">
              <a:latin typeface="+mj-lt"/>
              <a:ea typeface="Calibri"/>
              <a:cs typeface="Calibri"/>
              <a:sym typeface="Calibri"/>
            </a:endParaRPr>
          </a:p>
          <a:p>
            <a:pPr marL="0" lvl="0" indent="0" algn="ctr" rtl="0">
              <a:spcBef>
                <a:spcPts val="0"/>
              </a:spcBef>
              <a:spcAft>
                <a:spcPts val="0"/>
              </a:spcAft>
              <a:buNone/>
            </a:pPr>
            <a:endParaRPr sz="1600" dirty="0">
              <a:latin typeface="+mj-lt"/>
              <a:ea typeface="Calibri"/>
              <a:cs typeface="Calibri"/>
              <a:sym typeface="Calibri"/>
            </a:endParaRPr>
          </a:p>
        </p:txBody>
      </p:sp>
      <p:pic>
        <p:nvPicPr>
          <p:cNvPr id="18" name="Picture 17" descr="A picture containing drawing&#10;&#10;Description automatically generated">
            <a:extLst>
              <a:ext uri="{FF2B5EF4-FFF2-40B4-BE49-F238E27FC236}">
                <a16:creationId xmlns:a16="http://schemas.microsoft.com/office/drawing/2014/main" id="{A9CD7C79-B2B0-4B8F-8A8D-1B85C31AC251}"/>
              </a:ext>
            </a:extLst>
          </p:cNvPr>
          <p:cNvPicPr>
            <a:picLocks noChangeAspect="1"/>
          </p:cNvPicPr>
          <p:nvPr/>
        </p:nvPicPr>
        <p:blipFill>
          <a:blip r:embed="rId7"/>
          <a:stretch>
            <a:fillRect/>
          </a:stretch>
        </p:blipFill>
        <p:spPr>
          <a:xfrm>
            <a:off x="10357482" y="6940"/>
            <a:ext cx="968167" cy="968167"/>
          </a:xfrm>
          <a:prstGeom prst="rect">
            <a:avLst/>
          </a:prstGeom>
          <a:scene3d>
            <a:camera prst="orthographicFront"/>
            <a:lightRig rig="threePt" dir="t"/>
          </a:scene3d>
          <a:sp3d>
            <a:bevelT w="165100" prst="coolSlant"/>
          </a:sp3d>
        </p:spPr>
      </p:pic>
      <p:grpSp>
        <p:nvGrpSpPr>
          <p:cNvPr id="10" name="Google Shape;122;p3">
            <a:extLst>
              <a:ext uri="{FF2B5EF4-FFF2-40B4-BE49-F238E27FC236}">
                <a16:creationId xmlns:a16="http://schemas.microsoft.com/office/drawing/2014/main" id="{8FF31340-04FF-4723-A051-8F2B1603F200}"/>
              </a:ext>
            </a:extLst>
          </p:cNvPr>
          <p:cNvGrpSpPr/>
          <p:nvPr/>
        </p:nvGrpSpPr>
        <p:grpSpPr>
          <a:xfrm>
            <a:off x="11219290" y="-18852"/>
            <a:ext cx="972709" cy="1935307"/>
            <a:chOff x="10918968" y="713127"/>
            <a:chExt cx="1273032" cy="2532832"/>
          </a:xfrm>
        </p:grpSpPr>
        <p:sp>
          <p:nvSpPr>
            <p:cNvPr id="11" name="Google Shape;123;p3">
              <a:extLst>
                <a:ext uri="{FF2B5EF4-FFF2-40B4-BE49-F238E27FC236}">
                  <a16:creationId xmlns:a16="http://schemas.microsoft.com/office/drawing/2014/main" id="{0ED668D2-D694-488E-9ACE-04DF2065C414}"/>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2" name="Google Shape;124;p3">
              <a:extLst>
                <a:ext uri="{FF2B5EF4-FFF2-40B4-BE49-F238E27FC236}">
                  <a16:creationId xmlns:a16="http://schemas.microsoft.com/office/drawing/2014/main" id="{73195EDA-F481-48AF-AE0A-BFB41CA089B8}"/>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67"/>
                                        </p:tgtEl>
                                        <p:attrNameLst>
                                          <p:attrName>style.visibility</p:attrName>
                                        </p:attrNameLst>
                                      </p:cBhvr>
                                      <p:to>
                                        <p:strVal val="visible"/>
                                      </p:to>
                                    </p:set>
                                    <p:anim calcmode="lin" valueType="num">
                                      <p:cBhvr additive="base">
                                        <p:cTn id="7" dur="500" fill="hold"/>
                                        <p:tgtEl>
                                          <p:spTgt spid="267"/>
                                        </p:tgtEl>
                                        <p:attrNameLst>
                                          <p:attrName>ppt_x</p:attrName>
                                        </p:attrNameLst>
                                      </p:cBhvr>
                                      <p:tavLst>
                                        <p:tav tm="0">
                                          <p:val>
                                            <p:strVal val="#ppt_x"/>
                                          </p:val>
                                        </p:tav>
                                        <p:tav tm="100000">
                                          <p:val>
                                            <p:strVal val="#ppt_x"/>
                                          </p:val>
                                        </p:tav>
                                      </p:tavLst>
                                    </p:anim>
                                    <p:anim calcmode="lin" valueType="num">
                                      <p:cBhvr additive="base">
                                        <p:cTn id="8" dur="500" fill="hold"/>
                                        <p:tgtEl>
                                          <p:spTgt spid="26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68"/>
                                        </p:tgtEl>
                                        <p:attrNameLst>
                                          <p:attrName>style.visibility</p:attrName>
                                        </p:attrNameLst>
                                      </p:cBhvr>
                                      <p:to>
                                        <p:strVal val="visible"/>
                                      </p:to>
                                    </p:set>
                                    <p:anim calcmode="lin" valueType="num">
                                      <p:cBhvr additive="base">
                                        <p:cTn id="12" dur="500" fill="hold"/>
                                        <p:tgtEl>
                                          <p:spTgt spid="268"/>
                                        </p:tgtEl>
                                        <p:attrNameLst>
                                          <p:attrName>ppt_x</p:attrName>
                                        </p:attrNameLst>
                                      </p:cBhvr>
                                      <p:tavLst>
                                        <p:tav tm="0">
                                          <p:val>
                                            <p:strVal val="#ppt_x"/>
                                          </p:val>
                                        </p:tav>
                                        <p:tav tm="100000">
                                          <p:val>
                                            <p:strVal val="#ppt_x"/>
                                          </p:val>
                                        </p:tav>
                                      </p:tavLst>
                                    </p:anim>
                                    <p:anim calcmode="lin" valueType="num">
                                      <p:cBhvr additive="base">
                                        <p:cTn id="13" dur="500" fill="hold"/>
                                        <p:tgtEl>
                                          <p:spTgt spid="26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down)">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grpSp>
        <p:nvGrpSpPr>
          <p:cNvPr id="12" name="Google Shape;146;p5">
            <a:extLst>
              <a:ext uri="{FF2B5EF4-FFF2-40B4-BE49-F238E27FC236}">
                <a16:creationId xmlns:a16="http://schemas.microsoft.com/office/drawing/2014/main" id="{D46E0237-0609-4CF2-A481-E360C693AC38}"/>
              </a:ext>
            </a:extLst>
          </p:cNvPr>
          <p:cNvGrpSpPr/>
          <p:nvPr/>
        </p:nvGrpSpPr>
        <p:grpSpPr>
          <a:xfrm>
            <a:off x="0" y="4601497"/>
            <a:ext cx="1014061" cy="2017580"/>
            <a:chOff x="0" y="4601497"/>
            <a:chExt cx="1014061" cy="2017580"/>
          </a:xfrm>
        </p:grpSpPr>
        <p:sp>
          <p:nvSpPr>
            <p:cNvPr id="13" name="Google Shape;147;p5">
              <a:extLst>
                <a:ext uri="{FF2B5EF4-FFF2-40B4-BE49-F238E27FC236}">
                  <a16:creationId xmlns:a16="http://schemas.microsoft.com/office/drawing/2014/main" id="{C6F9CC87-D42B-45D4-AB1C-8DC7305B7E8B}"/>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 name="Google Shape;148;p5">
              <a:extLst>
                <a:ext uri="{FF2B5EF4-FFF2-40B4-BE49-F238E27FC236}">
                  <a16:creationId xmlns:a16="http://schemas.microsoft.com/office/drawing/2014/main" id="{A355B478-6A82-4D78-9DF3-E18CD26884B0}"/>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18" name="Google Shape;211;p9">
            <a:extLst>
              <a:ext uri="{FF2B5EF4-FFF2-40B4-BE49-F238E27FC236}">
                <a16:creationId xmlns:a16="http://schemas.microsoft.com/office/drawing/2014/main" id="{FB4C114C-5C8D-4389-AE9C-8C5DF6365DC8}"/>
              </a:ext>
            </a:extLst>
          </p:cNvPr>
          <p:cNvSpPr txBox="1">
            <a:spLocks/>
          </p:cNvSpPr>
          <p:nvPr/>
        </p:nvSpPr>
        <p:spPr>
          <a:xfrm>
            <a:off x="-1" y="180354"/>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400" b="1" dirty="0">
                <a:latin typeface="+mj-lt"/>
                <a:ea typeface="Times New Roman"/>
                <a:cs typeface="Times New Roman"/>
                <a:sym typeface="Times New Roman"/>
              </a:rPr>
              <a:t>Evaluation strategy</a:t>
            </a:r>
            <a:endParaRPr lang="en-US" sz="3200" dirty="0">
              <a:latin typeface="+mj-lt"/>
            </a:endParaRPr>
          </a:p>
        </p:txBody>
      </p:sp>
      <p:grpSp>
        <p:nvGrpSpPr>
          <p:cNvPr id="15" name="Google Shape;122;p3">
            <a:extLst>
              <a:ext uri="{FF2B5EF4-FFF2-40B4-BE49-F238E27FC236}">
                <a16:creationId xmlns:a16="http://schemas.microsoft.com/office/drawing/2014/main" id="{6B6AD353-4060-4E28-9865-F2C08FC948BB}"/>
              </a:ext>
            </a:extLst>
          </p:cNvPr>
          <p:cNvGrpSpPr/>
          <p:nvPr/>
        </p:nvGrpSpPr>
        <p:grpSpPr>
          <a:xfrm>
            <a:off x="11219290" y="-18852"/>
            <a:ext cx="972709" cy="1935307"/>
            <a:chOff x="10918968" y="713127"/>
            <a:chExt cx="1273032" cy="2532832"/>
          </a:xfrm>
        </p:grpSpPr>
        <p:sp>
          <p:nvSpPr>
            <p:cNvPr id="16" name="Google Shape;123;p3">
              <a:extLst>
                <a:ext uri="{FF2B5EF4-FFF2-40B4-BE49-F238E27FC236}">
                  <a16:creationId xmlns:a16="http://schemas.microsoft.com/office/drawing/2014/main" id="{3EF0F5A4-3F97-4CC0-8B71-5265811AC3E3}"/>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7" name="Google Shape;124;p3">
              <a:extLst>
                <a:ext uri="{FF2B5EF4-FFF2-40B4-BE49-F238E27FC236}">
                  <a16:creationId xmlns:a16="http://schemas.microsoft.com/office/drawing/2014/main" id="{F0B8C844-F208-4D64-8858-B8F14A8294FE}"/>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9" name="Picture 18" descr="A picture containing drawing&#10;&#10;Description automatically generated">
            <a:extLst>
              <a:ext uri="{FF2B5EF4-FFF2-40B4-BE49-F238E27FC236}">
                <a16:creationId xmlns:a16="http://schemas.microsoft.com/office/drawing/2014/main" id="{12022BFF-81AD-4E52-90EE-8BDEC611AEB0}"/>
              </a:ext>
            </a:extLst>
          </p:cNvPr>
          <p:cNvPicPr>
            <a:picLocks noChangeAspect="1"/>
          </p:cNvPicPr>
          <p:nvPr/>
        </p:nvPicPr>
        <p:blipFill>
          <a:blip r:embed="rId3"/>
          <a:stretch>
            <a:fillRect/>
          </a:stretch>
        </p:blipFill>
        <p:spPr>
          <a:xfrm>
            <a:off x="10357482" y="6940"/>
            <a:ext cx="968167" cy="968167"/>
          </a:xfrm>
          <a:prstGeom prst="rect">
            <a:avLst/>
          </a:prstGeom>
          <a:scene3d>
            <a:camera prst="orthographicFront"/>
            <a:lightRig rig="threePt" dir="t"/>
          </a:scene3d>
          <a:sp3d>
            <a:bevelT w="165100" prst="coolSlant"/>
          </a:sp3d>
        </p:spPr>
      </p:pic>
      <p:pic>
        <p:nvPicPr>
          <p:cNvPr id="20" name="image65.png">
            <a:extLst>
              <a:ext uri="{FF2B5EF4-FFF2-40B4-BE49-F238E27FC236}">
                <a16:creationId xmlns:a16="http://schemas.microsoft.com/office/drawing/2014/main" id="{60E26705-F3FC-45CA-9BD2-CF390F9ABABD}"/>
              </a:ext>
            </a:extLst>
          </p:cNvPr>
          <p:cNvPicPr/>
          <p:nvPr/>
        </p:nvPicPr>
        <p:blipFill>
          <a:blip r:embed="rId4">
            <a:extLst>
              <a:ext uri="{BEBA8EAE-BF5A-486C-A8C5-ECC9F3942E4B}">
                <a14:imgProps xmlns:a14="http://schemas.microsoft.com/office/drawing/2010/main">
                  <a14:imgLayer r:embed="rId5">
                    <a14:imgEffect>
                      <a14:colorTemperature colorTemp="11200"/>
                    </a14:imgEffect>
                  </a14:imgLayer>
                </a14:imgProps>
              </a:ext>
            </a:extLst>
          </a:blip>
          <a:srcRect/>
          <a:stretch>
            <a:fillRect/>
          </a:stretch>
        </p:blipFill>
        <p:spPr>
          <a:xfrm>
            <a:off x="1341409" y="1119385"/>
            <a:ext cx="9602547" cy="5297607"/>
          </a:xfrm>
          <a:prstGeom prst="rect">
            <a:avLst/>
          </a:prstGeom>
          <a:ln w="3175">
            <a:solidFill>
              <a:srgbClr val="000000"/>
            </a:solidFill>
            <a:prstDash val="solid"/>
          </a:ln>
        </p:spPr>
      </p:pic>
    </p:spTree>
    <p:extLst>
      <p:ext uri="{BB962C8B-B14F-4D97-AF65-F5344CB8AC3E}">
        <p14:creationId xmlns:p14="http://schemas.microsoft.com/office/powerpoint/2010/main" val="270801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4" name="TextBox 3">
            <a:extLst>
              <a:ext uri="{FF2B5EF4-FFF2-40B4-BE49-F238E27FC236}">
                <a16:creationId xmlns:a16="http://schemas.microsoft.com/office/drawing/2014/main" id="{A9A782D3-1081-4F78-8480-8627DF9143C5}"/>
              </a:ext>
            </a:extLst>
          </p:cNvPr>
          <p:cNvSpPr txBox="1"/>
          <p:nvPr/>
        </p:nvSpPr>
        <p:spPr>
          <a:xfrm>
            <a:off x="672662" y="1340555"/>
            <a:ext cx="10652987" cy="1477328"/>
          </a:xfrm>
          <a:prstGeom prst="rect">
            <a:avLst/>
          </a:prstGeom>
          <a:noFill/>
        </p:spPr>
        <p:txBody>
          <a:bodyPr wrap="square" rtlCol="0">
            <a:spAutoFit/>
          </a:bodyPr>
          <a:lstStyle/>
          <a:p>
            <a:pPr marL="285750" indent="-285750">
              <a:buFont typeface="Arial" panose="020B0604020202020204" pitchFamily="34" charset="0"/>
              <a:buChar char="•"/>
            </a:pPr>
            <a:r>
              <a:rPr lang="en-US" sz="1800" b="1" dirty="0">
                <a:cs typeface="Times New Roman" panose="02020603050405020304" pitchFamily="18" charset="0"/>
              </a:rPr>
              <a:t>Receiver Operating Characteristic (ROC Curve) </a:t>
            </a:r>
            <a:r>
              <a:rPr lang="en-US" sz="1800" dirty="0">
                <a:cs typeface="Times New Roman" panose="02020603050405020304" pitchFamily="18" charset="0"/>
              </a:rPr>
              <a:t>plots the False positive rates versus the True positive rates predicted by the model.</a:t>
            </a:r>
          </a:p>
          <a:p>
            <a:pPr marL="285750" indent="-285750">
              <a:buFont typeface="Arial" panose="020B0604020202020204" pitchFamily="34" charset="0"/>
              <a:buChar char="•"/>
            </a:pPr>
            <a:r>
              <a:rPr lang="en-US" sz="1800" dirty="0">
                <a:cs typeface="Times New Roman" panose="02020603050405020304" pitchFamily="18" charset="0"/>
              </a:rPr>
              <a:t>Area under the curve is a true mark of model efficiency and its ability to classify. </a:t>
            </a:r>
          </a:p>
          <a:p>
            <a:pPr marL="285750" indent="-285750">
              <a:buFont typeface="Arial" panose="020B0604020202020204" pitchFamily="34" charset="0"/>
              <a:buChar char="•"/>
            </a:pPr>
            <a:r>
              <a:rPr lang="en-US" sz="1800" dirty="0">
                <a:latin typeface="+mj-lt"/>
                <a:cs typeface="Times New Roman" panose="02020603050405020304" pitchFamily="18" charset="0"/>
              </a:rPr>
              <a:t>Using this ROC Curve, best threshold value for classification was determined.</a:t>
            </a:r>
          </a:p>
          <a:p>
            <a:pPr marL="285750" indent="-285750">
              <a:buFont typeface="Arial" panose="020B0604020202020204" pitchFamily="34" charset="0"/>
              <a:buChar char="•"/>
            </a:pPr>
            <a:r>
              <a:rPr lang="en-US" sz="1800" dirty="0">
                <a:latin typeface="+mj-lt"/>
                <a:cs typeface="Times New Roman" panose="02020603050405020304" pitchFamily="18" charset="0"/>
              </a:rPr>
              <a:t>Tuning the threshold values reduced the False Negatives and improved accuracy of model. </a:t>
            </a:r>
          </a:p>
        </p:txBody>
      </p:sp>
      <p:pic>
        <p:nvPicPr>
          <p:cNvPr id="6" name="image28.png">
            <a:extLst>
              <a:ext uri="{FF2B5EF4-FFF2-40B4-BE49-F238E27FC236}">
                <a16:creationId xmlns:a16="http://schemas.microsoft.com/office/drawing/2014/main" id="{8E8380B2-3535-4693-8A5A-78D0A46DE64E}"/>
              </a:ext>
            </a:extLst>
          </p:cNvPr>
          <p:cNvPicPr/>
          <p:nvPr/>
        </p:nvPicPr>
        <p:blipFill>
          <a:blip r:embed="rId3">
            <a:extLst>
              <a:ext uri="{BEBA8EAE-BF5A-486C-A8C5-ECC9F3942E4B}">
                <a14:imgProps xmlns:a14="http://schemas.microsoft.com/office/drawing/2010/main">
                  <a14:imgLayer r:embed="rId4">
                    <a14:imgEffect>
                      <a14:sharpenSoften amount="50000"/>
                    </a14:imgEffect>
                  </a14:imgLayer>
                </a14:imgProps>
              </a:ext>
            </a:extLst>
          </a:blip>
          <a:srcRect/>
          <a:stretch>
            <a:fillRect/>
          </a:stretch>
        </p:blipFill>
        <p:spPr>
          <a:xfrm>
            <a:off x="6495393" y="3510466"/>
            <a:ext cx="5055475" cy="2891779"/>
          </a:xfrm>
          <a:prstGeom prst="rect">
            <a:avLst/>
          </a:prstGeom>
          <a:ln w="12700">
            <a:solidFill>
              <a:srgbClr val="000000"/>
            </a:solidFill>
            <a:prstDash val="solid"/>
          </a:ln>
          <a:effectLst>
            <a:outerShdw blurRad="50800" dist="38100" dir="5400000" algn="t" rotWithShape="0">
              <a:prstClr val="black">
                <a:alpha val="40000"/>
              </a:prstClr>
            </a:outerShdw>
          </a:effectLst>
        </p:spPr>
      </p:pic>
      <p:pic>
        <p:nvPicPr>
          <p:cNvPr id="8" name="image80.png">
            <a:extLst>
              <a:ext uri="{FF2B5EF4-FFF2-40B4-BE49-F238E27FC236}">
                <a16:creationId xmlns:a16="http://schemas.microsoft.com/office/drawing/2014/main" id="{2AB33E14-C483-43B2-8427-ACA747647527}"/>
              </a:ext>
            </a:extLst>
          </p:cNvPr>
          <p:cNvPicPr/>
          <p:nvPr/>
        </p:nvPicPr>
        <p:blipFill>
          <a:blip r:embed="rId5">
            <a:duotone>
              <a:prstClr val="black"/>
              <a:srgbClr val="D9C3A5">
                <a:tint val="50000"/>
                <a:satMod val="180000"/>
              </a:srgbClr>
            </a:duotone>
            <a:extLst>
              <a:ext uri="{BEBA8EAE-BF5A-486C-A8C5-ECC9F3942E4B}">
                <a14:imgProps xmlns:a14="http://schemas.microsoft.com/office/drawing/2010/main">
                  <a14:imgLayer r:embed="rId6">
                    <a14:imgEffect>
                      <a14:sharpenSoften amount="50000"/>
                    </a14:imgEffect>
                  </a14:imgLayer>
                </a14:imgProps>
              </a:ext>
            </a:extLst>
          </a:blip>
          <a:srcRect/>
          <a:stretch>
            <a:fillRect/>
          </a:stretch>
        </p:blipFill>
        <p:spPr>
          <a:xfrm>
            <a:off x="866353" y="3510466"/>
            <a:ext cx="5408324" cy="2891779"/>
          </a:xfrm>
          <a:prstGeom prst="rect">
            <a:avLst/>
          </a:prstGeom>
          <a:ln w="9525">
            <a:solidFill>
              <a:schemeClr val="tx1"/>
            </a:solidFill>
          </a:ln>
          <a:effectLst>
            <a:outerShdw blurRad="50800" dist="38100" dir="5400000" algn="t" rotWithShape="0">
              <a:prstClr val="black">
                <a:alpha val="40000"/>
              </a:prstClr>
            </a:outerShdw>
          </a:effectLst>
        </p:spPr>
      </p:pic>
      <p:grpSp>
        <p:nvGrpSpPr>
          <p:cNvPr id="12" name="Google Shape;146;p5">
            <a:extLst>
              <a:ext uri="{FF2B5EF4-FFF2-40B4-BE49-F238E27FC236}">
                <a16:creationId xmlns:a16="http://schemas.microsoft.com/office/drawing/2014/main" id="{D46E0237-0609-4CF2-A481-E360C693AC38}"/>
              </a:ext>
            </a:extLst>
          </p:cNvPr>
          <p:cNvGrpSpPr/>
          <p:nvPr/>
        </p:nvGrpSpPr>
        <p:grpSpPr>
          <a:xfrm>
            <a:off x="0" y="4601497"/>
            <a:ext cx="1014061" cy="2017580"/>
            <a:chOff x="0" y="4601497"/>
            <a:chExt cx="1014061" cy="2017580"/>
          </a:xfrm>
        </p:grpSpPr>
        <p:sp>
          <p:nvSpPr>
            <p:cNvPr id="13" name="Google Shape;147;p5">
              <a:extLst>
                <a:ext uri="{FF2B5EF4-FFF2-40B4-BE49-F238E27FC236}">
                  <a16:creationId xmlns:a16="http://schemas.microsoft.com/office/drawing/2014/main" id="{C6F9CC87-D42B-45D4-AB1C-8DC7305B7E8B}"/>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 name="Google Shape;148;p5">
              <a:extLst>
                <a:ext uri="{FF2B5EF4-FFF2-40B4-BE49-F238E27FC236}">
                  <a16:creationId xmlns:a16="http://schemas.microsoft.com/office/drawing/2014/main" id="{A355B478-6A82-4D78-9DF3-E18CD26884B0}"/>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18" name="Google Shape;211;p9">
            <a:extLst>
              <a:ext uri="{FF2B5EF4-FFF2-40B4-BE49-F238E27FC236}">
                <a16:creationId xmlns:a16="http://schemas.microsoft.com/office/drawing/2014/main" id="{FB4C114C-5C8D-4389-AE9C-8C5DF6365DC8}"/>
              </a:ext>
            </a:extLst>
          </p:cNvPr>
          <p:cNvSpPr txBox="1">
            <a:spLocks/>
          </p:cNvSpPr>
          <p:nvPr/>
        </p:nvSpPr>
        <p:spPr>
          <a:xfrm>
            <a:off x="-1" y="180354"/>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800" b="1" dirty="0">
                <a:latin typeface="+mj-lt"/>
                <a:ea typeface="Times New Roman"/>
                <a:cs typeface="Times New Roman"/>
                <a:sym typeface="Times New Roman"/>
              </a:rPr>
              <a:t>Threshold tuning</a:t>
            </a:r>
            <a:endParaRPr lang="en-US" sz="3600" dirty="0">
              <a:latin typeface="+mj-lt"/>
            </a:endParaRPr>
          </a:p>
        </p:txBody>
      </p:sp>
      <p:grpSp>
        <p:nvGrpSpPr>
          <p:cNvPr id="15" name="Google Shape;122;p3">
            <a:extLst>
              <a:ext uri="{FF2B5EF4-FFF2-40B4-BE49-F238E27FC236}">
                <a16:creationId xmlns:a16="http://schemas.microsoft.com/office/drawing/2014/main" id="{6B6AD353-4060-4E28-9865-F2C08FC948BB}"/>
              </a:ext>
            </a:extLst>
          </p:cNvPr>
          <p:cNvGrpSpPr/>
          <p:nvPr/>
        </p:nvGrpSpPr>
        <p:grpSpPr>
          <a:xfrm>
            <a:off x="11219290" y="-18852"/>
            <a:ext cx="972709" cy="1935307"/>
            <a:chOff x="10918968" y="713127"/>
            <a:chExt cx="1273032" cy="2532832"/>
          </a:xfrm>
        </p:grpSpPr>
        <p:sp>
          <p:nvSpPr>
            <p:cNvPr id="16" name="Google Shape;123;p3">
              <a:extLst>
                <a:ext uri="{FF2B5EF4-FFF2-40B4-BE49-F238E27FC236}">
                  <a16:creationId xmlns:a16="http://schemas.microsoft.com/office/drawing/2014/main" id="{3EF0F5A4-3F97-4CC0-8B71-5265811AC3E3}"/>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7" name="Google Shape;124;p3">
              <a:extLst>
                <a:ext uri="{FF2B5EF4-FFF2-40B4-BE49-F238E27FC236}">
                  <a16:creationId xmlns:a16="http://schemas.microsoft.com/office/drawing/2014/main" id="{F0B8C844-F208-4D64-8858-B8F14A8294FE}"/>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9" name="Picture 18" descr="A picture containing drawing&#10;&#10;Description automatically generated">
            <a:extLst>
              <a:ext uri="{FF2B5EF4-FFF2-40B4-BE49-F238E27FC236}">
                <a16:creationId xmlns:a16="http://schemas.microsoft.com/office/drawing/2014/main" id="{12022BFF-81AD-4E52-90EE-8BDEC611AEB0}"/>
              </a:ext>
            </a:extLst>
          </p:cNvPr>
          <p:cNvPicPr>
            <a:picLocks noChangeAspect="1"/>
          </p:cNvPicPr>
          <p:nvPr/>
        </p:nvPicPr>
        <p:blipFill>
          <a:blip r:embed="rId7"/>
          <a:stretch>
            <a:fillRect/>
          </a:stretch>
        </p:blipFill>
        <p:spPr>
          <a:xfrm>
            <a:off x="10357482" y="6940"/>
            <a:ext cx="968167" cy="968167"/>
          </a:xfrm>
          <a:prstGeom prst="rect">
            <a:avLst/>
          </a:prstGeom>
          <a:scene3d>
            <a:camera prst="orthographicFront"/>
            <a:lightRig rig="threePt" dir="t"/>
          </a:scene3d>
          <a:sp3d>
            <a:bevelT w="165100" prst="coolSlant"/>
          </a:sp3d>
        </p:spPr>
      </p:pic>
      <p:sp>
        <p:nvSpPr>
          <p:cNvPr id="22" name="Google Shape;261;p14">
            <a:extLst>
              <a:ext uri="{FF2B5EF4-FFF2-40B4-BE49-F238E27FC236}">
                <a16:creationId xmlns:a16="http://schemas.microsoft.com/office/drawing/2014/main" id="{624405AF-8A0B-40DA-8144-9C9CC7039536}"/>
              </a:ext>
            </a:extLst>
          </p:cNvPr>
          <p:cNvSpPr txBox="1"/>
          <p:nvPr/>
        </p:nvSpPr>
        <p:spPr>
          <a:xfrm>
            <a:off x="983592" y="2941132"/>
            <a:ext cx="5173846" cy="446085"/>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Improved Model results with the best Threshold</a:t>
            </a:r>
            <a:endParaRPr sz="1600" dirty="0">
              <a:latin typeface="+mj-lt"/>
              <a:ea typeface="Calibri"/>
              <a:cs typeface="Calibri"/>
              <a:sym typeface="Calibri"/>
            </a:endParaRPr>
          </a:p>
        </p:txBody>
      </p:sp>
      <p:sp>
        <p:nvSpPr>
          <p:cNvPr id="23" name="Google Shape;261;p14">
            <a:extLst>
              <a:ext uri="{FF2B5EF4-FFF2-40B4-BE49-F238E27FC236}">
                <a16:creationId xmlns:a16="http://schemas.microsoft.com/office/drawing/2014/main" id="{320C59F9-A610-4B2D-A61B-35602F41D2B1}"/>
              </a:ext>
            </a:extLst>
          </p:cNvPr>
          <p:cNvSpPr txBox="1"/>
          <p:nvPr/>
        </p:nvSpPr>
        <p:spPr>
          <a:xfrm>
            <a:off x="6656721" y="2950333"/>
            <a:ext cx="4732818" cy="427682"/>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ROC Curve with the best Threshold value</a:t>
            </a:r>
            <a:endParaRPr sz="1600" dirty="0">
              <a:latin typeface="+mj-lt"/>
              <a:ea typeface="Calibri"/>
              <a:cs typeface="Calibri"/>
              <a:sym typeface="Calibri"/>
            </a:endParaRPr>
          </a:p>
        </p:txBody>
      </p:sp>
      <p:sp>
        <p:nvSpPr>
          <p:cNvPr id="2" name="Callout: Bent Line 1">
            <a:extLst>
              <a:ext uri="{FF2B5EF4-FFF2-40B4-BE49-F238E27FC236}">
                <a16:creationId xmlns:a16="http://schemas.microsoft.com/office/drawing/2014/main" id="{F1CDB369-6CDA-46E8-B99B-2239F5BD014A}"/>
              </a:ext>
            </a:extLst>
          </p:cNvPr>
          <p:cNvSpPr/>
          <p:nvPr/>
        </p:nvSpPr>
        <p:spPr>
          <a:xfrm>
            <a:off x="4714043" y="3602625"/>
            <a:ext cx="1443395" cy="477175"/>
          </a:xfrm>
          <a:prstGeom prst="borderCallout2">
            <a:avLst>
              <a:gd name="adj1" fmla="val 18750"/>
              <a:gd name="adj2" fmla="val -8333"/>
              <a:gd name="adj3" fmla="val 18750"/>
              <a:gd name="adj4" fmla="val -16667"/>
              <a:gd name="adj5" fmla="val 140407"/>
              <a:gd name="adj6" fmla="val -119859"/>
            </a:avLst>
          </a:prstGeom>
          <a:ln w="28575"/>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solidFill>
                  <a:schemeClr val="tx1">
                    <a:lumMod val="85000"/>
                    <a:lumOff val="15000"/>
                  </a:schemeClr>
                </a:solidFill>
              </a:rPr>
              <a:t>92% Accuracy</a:t>
            </a:r>
          </a:p>
        </p:txBody>
      </p:sp>
      <p:sp>
        <p:nvSpPr>
          <p:cNvPr id="24" name="Callout: Bent Line 23">
            <a:extLst>
              <a:ext uri="{FF2B5EF4-FFF2-40B4-BE49-F238E27FC236}">
                <a16:creationId xmlns:a16="http://schemas.microsoft.com/office/drawing/2014/main" id="{A7537A28-2345-4229-B2D3-C53A170CB5C2}"/>
              </a:ext>
            </a:extLst>
          </p:cNvPr>
          <p:cNvSpPr/>
          <p:nvPr/>
        </p:nvSpPr>
        <p:spPr>
          <a:xfrm>
            <a:off x="10357482" y="4411893"/>
            <a:ext cx="1443395" cy="477175"/>
          </a:xfrm>
          <a:prstGeom prst="borderCallout2">
            <a:avLst>
              <a:gd name="adj1" fmla="val 74564"/>
              <a:gd name="adj2" fmla="val -2798"/>
              <a:gd name="adj3" fmla="val 78284"/>
              <a:gd name="adj4" fmla="val -14821"/>
              <a:gd name="adj5" fmla="val -28895"/>
              <a:gd name="adj6" fmla="val -136465"/>
            </a:avLst>
          </a:prstGeom>
          <a:ln w="28575"/>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a:solidFill>
                  <a:schemeClr val="tx1">
                    <a:lumMod val="85000"/>
                    <a:lumOff val="15000"/>
                  </a:schemeClr>
                </a:solidFill>
              </a:rPr>
              <a:t>0.47 Threshold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 grpId="0" animBg="1"/>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16" name="TextBox 15">
            <a:extLst>
              <a:ext uri="{FF2B5EF4-FFF2-40B4-BE49-F238E27FC236}">
                <a16:creationId xmlns:a16="http://schemas.microsoft.com/office/drawing/2014/main" id="{7FF81BB3-B470-4CCF-BA04-F15E9CF2B62D}"/>
              </a:ext>
            </a:extLst>
          </p:cNvPr>
          <p:cNvSpPr txBox="1"/>
          <p:nvPr/>
        </p:nvSpPr>
        <p:spPr>
          <a:xfrm>
            <a:off x="0" y="212688"/>
            <a:ext cx="12192000" cy="400110"/>
          </a:xfrm>
          <a:prstGeom prst="rect">
            <a:avLst/>
          </a:prstGeom>
          <a:solidFill>
            <a:srgbClr val="AFEAFF"/>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en-US" sz="2000" b="1" dirty="0">
                <a:latin typeface="+mj-lt"/>
                <a:cs typeface="Times New Roman" panose="02020603050405020304" pitchFamily="18" charset="0"/>
              </a:rPr>
              <a:t>Evaluation Metrics for Random Forest (Combined Model) </a:t>
            </a:r>
          </a:p>
        </p:txBody>
      </p:sp>
      <p:sp>
        <p:nvSpPr>
          <p:cNvPr id="18" name="TextBox 17">
            <a:extLst>
              <a:ext uri="{FF2B5EF4-FFF2-40B4-BE49-F238E27FC236}">
                <a16:creationId xmlns:a16="http://schemas.microsoft.com/office/drawing/2014/main" id="{4EC26158-6A6D-4D39-8AC0-124ED851DDD1}"/>
              </a:ext>
            </a:extLst>
          </p:cNvPr>
          <p:cNvSpPr txBox="1"/>
          <p:nvPr/>
        </p:nvSpPr>
        <p:spPr>
          <a:xfrm>
            <a:off x="342840" y="846392"/>
            <a:ext cx="3842503" cy="2400657"/>
          </a:xfrm>
          <a:prstGeom prst="rect">
            <a:avLst/>
          </a:prstGeom>
          <a:noFill/>
        </p:spPr>
        <p:txBody>
          <a:bodyPr wrap="square" rtlCol="0">
            <a:spAutoFit/>
          </a:bodyPr>
          <a:lstStyle/>
          <a:p>
            <a:pPr marL="285750" indent="-285750">
              <a:buFont typeface="Arial" panose="020B0604020202020204" pitchFamily="34" charset="0"/>
              <a:buChar char="•"/>
            </a:pPr>
            <a:r>
              <a:rPr lang="en-US" sz="1500" b="1" dirty="0">
                <a:latin typeface="+mj-lt"/>
                <a:cs typeface="Times New Roman" panose="02020603050405020304" pitchFamily="18" charset="0"/>
              </a:rPr>
              <a:t>Confusion matrix </a:t>
            </a:r>
            <a:r>
              <a:rPr lang="en-US" sz="1500" dirty="0">
                <a:latin typeface="+mj-lt"/>
                <a:cs typeface="Times New Roman" panose="02020603050405020304" pitchFamily="18" charset="0"/>
              </a:rPr>
              <a:t>is a tabular representation of the number of true and false predictions. </a:t>
            </a:r>
          </a:p>
          <a:p>
            <a:pPr marL="285750" indent="-285750">
              <a:buFont typeface="Arial" panose="020B0604020202020204" pitchFamily="34" charset="0"/>
              <a:buChar char="•"/>
            </a:pPr>
            <a:r>
              <a:rPr lang="en-US" sz="1500" b="1" dirty="0">
                <a:latin typeface="+mj-lt"/>
                <a:cs typeface="Times New Roman" panose="02020603050405020304" pitchFamily="18" charset="0"/>
              </a:rPr>
              <a:t>Classification Report </a:t>
            </a:r>
            <a:r>
              <a:rPr lang="en-US" sz="1500" dirty="0">
                <a:latin typeface="+mj-lt"/>
                <a:cs typeface="Times New Roman" panose="02020603050405020304" pitchFamily="18" charset="0"/>
              </a:rPr>
              <a:t>is based on he confusion matrix and shows the percentage for Precision, recall and F1 Score for all classes. </a:t>
            </a:r>
          </a:p>
          <a:p>
            <a:pPr marL="285750" indent="-285750">
              <a:buFont typeface="Arial" panose="020B0604020202020204" pitchFamily="34" charset="0"/>
              <a:buChar char="•"/>
            </a:pPr>
            <a:r>
              <a:rPr lang="en-US" sz="1500" b="1" dirty="0">
                <a:latin typeface="+mj-lt"/>
                <a:cs typeface="Times New Roman" panose="02020603050405020304" pitchFamily="18" charset="0"/>
              </a:rPr>
              <a:t>Learning curves </a:t>
            </a:r>
            <a:r>
              <a:rPr lang="en-US" sz="1500" dirty="0">
                <a:latin typeface="+mj-lt"/>
                <a:cs typeface="Times New Roman" panose="02020603050405020304" pitchFamily="18" charset="0"/>
              </a:rPr>
              <a:t>are</a:t>
            </a:r>
            <a:r>
              <a:rPr lang="en-US" sz="1500" b="1" dirty="0">
                <a:latin typeface="+mj-lt"/>
                <a:cs typeface="Times New Roman" panose="02020603050405020304" pitchFamily="18" charset="0"/>
              </a:rPr>
              <a:t> </a:t>
            </a:r>
            <a:r>
              <a:rPr lang="en-US" sz="1500" dirty="0">
                <a:latin typeface="+mj-lt"/>
                <a:cs typeface="Times New Roman" panose="02020603050405020304" pitchFamily="18" charset="0"/>
              </a:rPr>
              <a:t>helpful in evaluating the feasibility, scalability and performance of the model.</a:t>
            </a:r>
          </a:p>
        </p:txBody>
      </p:sp>
      <p:pic>
        <p:nvPicPr>
          <p:cNvPr id="22" name="Picture 21">
            <a:extLst>
              <a:ext uri="{FF2B5EF4-FFF2-40B4-BE49-F238E27FC236}">
                <a16:creationId xmlns:a16="http://schemas.microsoft.com/office/drawing/2014/main" id="{5AA9D6BE-7A86-41C4-8E3A-480B81227565}"/>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66000"/>
                    </a14:imgEffect>
                  </a14:imgLayer>
                </a14:imgProps>
              </a:ext>
            </a:extLst>
          </a:blip>
          <a:stretch>
            <a:fillRect/>
          </a:stretch>
        </p:blipFill>
        <p:spPr>
          <a:xfrm>
            <a:off x="604463" y="3380360"/>
            <a:ext cx="3634848" cy="3003394"/>
          </a:xfrm>
          <a:prstGeom prst="rect">
            <a:avLst/>
          </a:prstGeom>
          <a:ln w="12700">
            <a:solidFill>
              <a:schemeClr val="tx1"/>
            </a:solidFill>
          </a:ln>
          <a:effectLst>
            <a:innerShdw blurRad="63500" dist="50800" dir="2700000">
              <a:prstClr val="black">
                <a:alpha val="50000"/>
              </a:prstClr>
            </a:innerShdw>
          </a:effectLst>
        </p:spPr>
      </p:pic>
      <p:pic>
        <p:nvPicPr>
          <p:cNvPr id="23" name="Picture 22">
            <a:extLst>
              <a:ext uri="{FF2B5EF4-FFF2-40B4-BE49-F238E27FC236}">
                <a16:creationId xmlns:a16="http://schemas.microsoft.com/office/drawing/2014/main" id="{0AB0F733-E0F3-4C74-A8BC-82648D641CBF}"/>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saturation sat="66000"/>
                    </a14:imgEffect>
                  </a14:imgLayer>
                </a14:imgProps>
              </a:ext>
            </a:extLst>
          </a:blip>
          <a:stretch>
            <a:fillRect/>
          </a:stretch>
        </p:blipFill>
        <p:spPr>
          <a:xfrm>
            <a:off x="4375934" y="3379420"/>
            <a:ext cx="3494100" cy="3004336"/>
          </a:xfrm>
          <a:prstGeom prst="rect">
            <a:avLst/>
          </a:prstGeom>
          <a:ln w="12700">
            <a:solidFill>
              <a:schemeClr val="tx1"/>
            </a:solidFill>
          </a:ln>
          <a:effectLst>
            <a:innerShdw blurRad="63500" dist="50800" dir="2700000">
              <a:prstClr val="black">
                <a:alpha val="50000"/>
              </a:prstClr>
            </a:innerShdw>
          </a:effectLst>
        </p:spPr>
      </p:pic>
      <p:pic>
        <p:nvPicPr>
          <p:cNvPr id="24" name="Picture 23">
            <a:extLst>
              <a:ext uri="{FF2B5EF4-FFF2-40B4-BE49-F238E27FC236}">
                <a16:creationId xmlns:a16="http://schemas.microsoft.com/office/drawing/2014/main" id="{9817F6B3-C832-4296-80FF-701F01E3806B}"/>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Effect>
                      <a14:saturation sat="66000"/>
                    </a14:imgEffect>
                  </a14:imgLayer>
                </a14:imgProps>
              </a:ext>
            </a:extLst>
          </a:blip>
          <a:stretch>
            <a:fillRect/>
          </a:stretch>
        </p:blipFill>
        <p:spPr>
          <a:xfrm>
            <a:off x="8006657" y="3361716"/>
            <a:ext cx="3909856" cy="3022039"/>
          </a:xfrm>
          <a:prstGeom prst="rect">
            <a:avLst/>
          </a:prstGeom>
          <a:ln w="12700">
            <a:solidFill>
              <a:schemeClr val="tx1"/>
            </a:solidFill>
          </a:ln>
          <a:effectLst>
            <a:innerShdw blurRad="63500" dist="50800" dir="2700000">
              <a:prstClr val="black">
                <a:alpha val="50000"/>
              </a:prstClr>
            </a:innerShdw>
          </a:effectLst>
        </p:spPr>
      </p:pic>
      <p:pic>
        <p:nvPicPr>
          <p:cNvPr id="3" name="Picture 2">
            <a:extLst>
              <a:ext uri="{FF2B5EF4-FFF2-40B4-BE49-F238E27FC236}">
                <a16:creationId xmlns:a16="http://schemas.microsoft.com/office/drawing/2014/main" id="{4C30BCE4-B5AC-40B2-AD03-681E8993D99D}"/>
              </a:ext>
            </a:extLst>
          </p:cNvPr>
          <p:cNvPicPr>
            <a:picLocks noChangeAspect="1"/>
          </p:cNvPicPr>
          <p:nvPr/>
        </p:nvPicPr>
        <p:blipFill>
          <a:blip r:embed="rId9">
            <a:extLst>
              <a:ext uri="{BEBA8EAE-BF5A-486C-A8C5-ECC9F3942E4B}">
                <a14:imgProps xmlns:a14="http://schemas.microsoft.com/office/drawing/2010/main">
                  <a14:imgLayer r:embed="rId10">
                    <a14:imgEffect>
                      <a14:sharpenSoften amount="50000"/>
                    </a14:imgEffect>
                  </a14:imgLayer>
                </a14:imgProps>
              </a:ext>
            </a:extLst>
          </a:blip>
          <a:stretch>
            <a:fillRect/>
          </a:stretch>
        </p:blipFill>
        <p:spPr>
          <a:xfrm>
            <a:off x="8006658" y="892917"/>
            <a:ext cx="3909856" cy="2328671"/>
          </a:xfrm>
          <a:prstGeom prst="rect">
            <a:avLst/>
          </a:prstGeom>
          <a:ln>
            <a:solidFill>
              <a:schemeClr val="tx1"/>
            </a:solidFill>
          </a:ln>
          <a:effectLst>
            <a:innerShdw blurRad="63500" dist="50800" dir="2700000">
              <a:prstClr val="black">
                <a:alpha val="50000"/>
              </a:prstClr>
            </a:innerShdw>
          </a:effectLst>
        </p:spPr>
      </p:pic>
      <p:grpSp>
        <p:nvGrpSpPr>
          <p:cNvPr id="27" name="Google Shape;146;p5">
            <a:extLst>
              <a:ext uri="{FF2B5EF4-FFF2-40B4-BE49-F238E27FC236}">
                <a16:creationId xmlns:a16="http://schemas.microsoft.com/office/drawing/2014/main" id="{78F95CAE-AE91-4BC1-A716-EEEDAA0679ED}"/>
              </a:ext>
            </a:extLst>
          </p:cNvPr>
          <p:cNvGrpSpPr/>
          <p:nvPr/>
        </p:nvGrpSpPr>
        <p:grpSpPr>
          <a:xfrm>
            <a:off x="0" y="4601497"/>
            <a:ext cx="1014061" cy="2017580"/>
            <a:chOff x="0" y="4601497"/>
            <a:chExt cx="1014061" cy="2017580"/>
          </a:xfrm>
        </p:grpSpPr>
        <p:sp>
          <p:nvSpPr>
            <p:cNvPr id="28" name="Google Shape;147;p5">
              <a:extLst>
                <a:ext uri="{FF2B5EF4-FFF2-40B4-BE49-F238E27FC236}">
                  <a16:creationId xmlns:a16="http://schemas.microsoft.com/office/drawing/2014/main" id="{2BEC7362-DDAC-401A-8077-836F4EA7E5F0}"/>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148;p5">
              <a:extLst>
                <a:ext uri="{FF2B5EF4-FFF2-40B4-BE49-F238E27FC236}">
                  <a16:creationId xmlns:a16="http://schemas.microsoft.com/office/drawing/2014/main" id="{39637D73-E915-47BF-B9FE-2173DFDF9D8A}"/>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30" name="Google Shape;122;p3">
            <a:extLst>
              <a:ext uri="{FF2B5EF4-FFF2-40B4-BE49-F238E27FC236}">
                <a16:creationId xmlns:a16="http://schemas.microsoft.com/office/drawing/2014/main" id="{03648683-42E2-41E7-8102-94538D7E5EA5}"/>
              </a:ext>
            </a:extLst>
          </p:cNvPr>
          <p:cNvGrpSpPr/>
          <p:nvPr/>
        </p:nvGrpSpPr>
        <p:grpSpPr>
          <a:xfrm>
            <a:off x="11219290" y="-18852"/>
            <a:ext cx="972709" cy="1935307"/>
            <a:chOff x="10918968" y="713127"/>
            <a:chExt cx="1273032" cy="2532832"/>
          </a:xfrm>
        </p:grpSpPr>
        <p:sp>
          <p:nvSpPr>
            <p:cNvPr id="31" name="Google Shape;123;p3">
              <a:extLst>
                <a:ext uri="{FF2B5EF4-FFF2-40B4-BE49-F238E27FC236}">
                  <a16:creationId xmlns:a16="http://schemas.microsoft.com/office/drawing/2014/main" id="{43C90F9B-B1F4-4866-B9A3-76499514F62A}"/>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32" name="Google Shape;124;p3">
              <a:extLst>
                <a:ext uri="{FF2B5EF4-FFF2-40B4-BE49-F238E27FC236}">
                  <a16:creationId xmlns:a16="http://schemas.microsoft.com/office/drawing/2014/main" id="{C91F77F8-8E3F-49CD-A340-3383FC50D428}"/>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4" name="Picture 3">
            <a:extLst>
              <a:ext uri="{FF2B5EF4-FFF2-40B4-BE49-F238E27FC236}">
                <a16:creationId xmlns:a16="http://schemas.microsoft.com/office/drawing/2014/main" id="{D10C9956-9984-430E-9B31-896F92505866}"/>
              </a:ext>
            </a:extLst>
          </p:cNvPr>
          <p:cNvPicPr>
            <a:picLocks noChangeAspect="1"/>
          </p:cNvPicPr>
          <p:nvPr/>
        </p:nvPicPr>
        <p:blipFill>
          <a:blip r:embed="rId11">
            <a:extLst>
              <a:ext uri="{BEBA8EAE-BF5A-486C-A8C5-ECC9F3942E4B}">
                <a14:imgProps xmlns:a14="http://schemas.microsoft.com/office/drawing/2010/main">
                  <a14:imgLayer r:embed="rId12">
                    <a14:imgEffect>
                      <a14:sharpenSoften amount="50000"/>
                    </a14:imgEffect>
                  </a14:imgLayer>
                </a14:imgProps>
              </a:ext>
            </a:extLst>
          </a:blip>
          <a:stretch>
            <a:fillRect/>
          </a:stretch>
        </p:blipFill>
        <p:spPr>
          <a:xfrm>
            <a:off x="4375934" y="892916"/>
            <a:ext cx="3494101" cy="2328671"/>
          </a:xfrm>
          <a:prstGeom prst="rect">
            <a:avLst/>
          </a:prstGeom>
          <a:ln>
            <a:solidFill>
              <a:schemeClr val="tx1"/>
            </a:solidFill>
          </a:ln>
          <a:effectLst>
            <a:innerShdw blurRad="63500" dist="50800" dir="2700000">
              <a:prstClr val="black">
                <a:alpha val="50000"/>
              </a:prstClr>
            </a:innerShdw>
          </a:effectLst>
        </p:spPr>
      </p:pic>
      <p:pic>
        <p:nvPicPr>
          <p:cNvPr id="33" name="Picture 32" descr="A picture containing drawing&#10;&#10;Description automatically generated">
            <a:extLst>
              <a:ext uri="{FF2B5EF4-FFF2-40B4-BE49-F238E27FC236}">
                <a16:creationId xmlns:a16="http://schemas.microsoft.com/office/drawing/2014/main" id="{65F21C93-AA44-405C-8FAA-3F7CB7DDD2ED}"/>
              </a:ext>
            </a:extLst>
          </p:cNvPr>
          <p:cNvPicPr>
            <a:picLocks noChangeAspect="1"/>
          </p:cNvPicPr>
          <p:nvPr/>
        </p:nvPicPr>
        <p:blipFill>
          <a:blip r:embed="rId13"/>
          <a:stretch>
            <a:fillRect/>
          </a:stretch>
        </p:blipFill>
        <p:spPr>
          <a:xfrm>
            <a:off x="10806660" y="6940"/>
            <a:ext cx="745849" cy="745849"/>
          </a:xfrm>
          <a:prstGeom prst="rect">
            <a:avLst/>
          </a:prstGeom>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down)">
                                      <p:cBhvr>
                                        <p:cTn id="17" dur="500"/>
                                        <p:tgtEl>
                                          <p:spTgt spid="22"/>
                                        </p:tgtEl>
                                      </p:cBhvr>
                                    </p:animEffect>
                                  </p:childTnLst>
                                </p:cTn>
                              </p:par>
                            </p:childTnLst>
                          </p:cTn>
                        </p:par>
                        <p:par>
                          <p:cTn id="18" fill="hold">
                            <p:stCondLst>
                              <p:cond delay="1500"/>
                            </p:stCondLst>
                            <p:childTnLst>
                              <p:par>
                                <p:cTn id="19" presetID="22" presetClass="entr" presetSubtype="4"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down)">
                                      <p:cBhvr>
                                        <p:cTn id="21" dur="500"/>
                                        <p:tgtEl>
                                          <p:spTgt spid="23"/>
                                        </p:tgtEl>
                                      </p:cBhvr>
                                    </p:animEffect>
                                  </p:childTnLst>
                                </p:cTn>
                              </p:par>
                            </p:childTnLst>
                          </p:cTn>
                        </p:par>
                        <p:par>
                          <p:cTn id="22" fill="hold">
                            <p:stCondLst>
                              <p:cond delay="2000"/>
                            </p:stCondLst>
                            <p:childTnLst>
                              <p:par>
                                <p:cTn id="23" presetID="22" presetClass="entr" presetSubtype="4"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down)">
                                      <p:cBhvr>
                                        <p:cTn id="2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
          <p:cNvSpPr txBox="1">
            <a:spLocks noGrp="1"/>
          </p:cNvSpPr>
          <p:nvPr>
            <p:ph type="title"/>
          </p:nvPr>
        </p:nvSpPr>
        <p:spPr>
          <a:xfrm>
            <a:off x="292963" y="5632281"/>
            <a:ext cx="11696753" cy="947505"/>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2000"/>
              <a:buFont typeface="Times New Roman"/>
              <a:buNone/>
            </a:pPr>
            <a:r>
              <a:rPr lang="en-US" sz="1800" dirty="0">
                <a:solidFill>
                  <a:schemeClr val="dk1"/>
                </a:solidFill>
                <a:latin typeface="Arial" panose="020B0604020202020204" pitchFamily="34" charset="0"/>
                <a:ea typeface="Times New Roman"/>
                <a:cs typeface="Arial" panose="020B0604020202020204" pitchFamily="34" charset="0"/>
                <a:sym typeface="Times New Roman"/>
              </a:rPr>
              <a:t>Fire statistics show the rapid increase of wildfire damage in California. Blue bar shows the largest numbers. T</a:t>
            </a:r>
            <a:r>
              <a:rPr lang="en-US" sz="1800" dirty="0">
                <a:latin typeface="Arial" panose="020B0604020202020204" pitchFamily="34" charset="0"/>
                <a:ea typeface="Times New Roman"/>
                <a:cs typeface="Arial" panose="020B0604020202020204" pitchFamily="34" charset="0"/>
                <a:sym typeface="Times New Roman"/>
              </a:rPr>
              <a:t>he year 2018, deemed one of the worst years in California history, witnessed 7571 fires that burned across 1.6 million acres of land and claimed more than 100 lives. </a:t>
            </a:r>
            <a:endParaRPr sz="1800" dirty="0">
              <a:solidFill>
                <a:schemeClr val="dk1"/>
              </a:solidFill>
              <a:latin typeface="Arial" panose="020B0604020202020204" pitchFamily="34" charset="0"/>
              <a:ea typeface="Times New Roman"/>
              <a:cs typeface="Arial" panose="020B0604020202020204" pitchFamily="34" charset="0"/>
              <a:sym typeface="Times New Roman"/>
            </a:endParaRPr>
          </a:p>
        </p:txBody>
      </p:sp>
      <p:pic>
        <p:nvPicPr>
          <p:cNvPr id="101" name="Google Shape;101;p2" descr="A screenshot of a cell phone&#10;&#10;Description automatically generated"/>
          <p:cNvPicPr preferRelativeResize="0"/>
          <p:nvPr/>
        </p:nvPicPr>
        <p:blipFill rotWithShape="1">
          <a:blip r:embed="rId3">
            <a:alphaModFix/>
          </a:blip>
          <a:srcRect/>
          <a:stretch/>
        </p:blipFill>
        <p:spPr>
          <a:xfrm>
            <a:off x="9526" y="123567"/>
            <a:ext cx="4271960" cy="3958919"/>
          </a:xfrm>
          <a:prstGeom prst="rect">
            <a:avLst/>
          </a:prstGeom>
          <a:noFill/>
          <a:ln>
            <a:noFill/>
          </a:ln>
        </p:spPr>
      </p:pic>
      <p:pic>
        <p:nvPicPr>
          <p:cNvPr id="102" name="Google Shape;102;p2" descr="A screenshot of a cell phone&#10;&#10;Description automatically generated"/>
          <p:cNvPicPr preferRelativeResize="0"/>
          <p:nvPr/>
        </p:nvPicPr>
        <p:blipFill rotWithShape="1">
          <a:blip r:embed="rId4">
            <a:alphaModFix/>
          </a:blip>
          <a:srcRect/>
          <a:stretch/>
        </p:blipFill>
        <p:spPr>
          <a:xfrm>
            <a:off x="4281486" y="1944040"/>
            <a:ext cx="3751560" cy="3637298"/>
          </a:xfrm>
          <a:prstGeom prst="rect">
            <a:avLst/>
          </a:prstGeom>
          <a:noFill/>
          <a:ln>
            <a:noFill/>
          </a:ln>
        </p:spPr>
      </p:pic>
      <p:pic>
        <p:nvPicPr>
          <p:cNvPr id="103" name="Google Shape;103;p2" descr="A screenshot of a cell phone&#10;&#10;Description automatically generated"/>
          <p:cNvPicPr preferRelativeResize="0"/>
          <p:nvPr/>
        </p:nvPicPr>
        <p:blipFill rotWithShape="1">
          <a:blip r:embed="rId5">
            <a:alphaModFix/>
          </a:blip>
          <a:srcRect t="2963"/>
          <a:stretch/>
        </p:blipFill>
        <p:spPr>
          <a:xfrm>
            <a:off x="8219397" y="64293"/>
            <a:ext cx="3873268" cy="4018194"/>
          </a:xfrm>
          <a:prstGeom prst="rect">
            <a:avLst/>
          </a:prstGeom>
          <a:noFill/>
          <a:ln>
            <a:noFill/>
          </a:ln>
        </p:spPr>
      </p:pic>
      <p:sp>
        <p:nvSpPr>
          <p:cNvPr id="104" name="Google Shape;104;p2"/>
          <p:cNvSpPr txBox="1"/>
          <p:nvPr/>
        </p:nvSpPr>
        <p:spPr>
          <a:xfrm>
            <a:off x="662971" y="4764957"/>
            <a:ext cx="31486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dirty="0">
                <a:solidFill>
                  <a:schemeClr val="dk1"/>
                </a:solidFill>
                <a:latin typeface="Arial" panose="020B0604020202020204" pitchFamily="34" charset="0"/>
                <a:ea typeface="Times New Roman"/>
                <a:cs typeface="Arial" panose="020B0604020202020204" pitchFamily="34" charset="0"/>
                <a:sym typeface="Times New Roman"/>
              </a:rPr>
              <a:t>Yearly death toll in California</a:t>
            </a:r>
            <a:endParaRPr dirty="0">
              <a:latin typeface="Arial" panose="020B0604020202020204" pitchFamily="34" charset="0"/>
              <a:cs typeface="Arial" panose="020B0604020202020204" pitchFamily="34" charset="0"/>
            </a:endParaRPr>
          </a:p>
        </p:txBody>
      </p:sp>
      <p:sp>
        <p:nvSpPr>
          <p:cNvPr id="105" name="Google Shape;105;p2"/>
          <p:cNvSpPr/>
          <p:nvPr/>
        </p:nvSpPr>
        <p:spPr>
          <a:xfrm rot="16200000">
            <a:off x="5971347" y="1718226"/>
            <a:ext cx="371838" cy="364836"/>
          </a:xfrm>
          <a:prstGeom prst="leftArrow">
            <a:avLst>
              <a:gd name="adj1" fmla="val 50000"/>
              <a:gd name="adj2" fmla="val 50000"/>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sp>
        <p:nvSpPr>
          <p:cNvPr id="106" name="Google Shape;106;p2"/>
          <p:cNvSpPr txBox="1"/>
          <p:nvPr/>
        </p:nvSpPr>
        <p:spPr>
          <a:xfrm>
            <a:off x="4318256" y="1067007"/>
            <a:ext cx="3751560"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Arial" panose="020B0604020202020204" pitchFamily="34" charset="0"/>
                <a:ea typeface="Times New Roman"/>
                <a:cs typeface="Arial" panose="020B0604020202020204" pitchFamily="34" charset="0"/>
                <a:sym typeface="Times New Roman"/>
              </a:rPr>
              <a:t>Cost of Wildfires from the year 1980 to 2018</a:t>
            </a:r>
            <a:endParaRPr dirty="0">
              <a:latin typeface="Arial" panose="020B0604020202020204" pitchFamily="34" charset="0"/>
              <a:cs typeface="Arial" panose="020B0604020202020204" pitchFamily="34" charset="0"/>
            </a:endParaRPr>
          </a:p>
        </p:txBody>
      </p:sp>
      <p:sp>
        <p:nvSpPr>
          <p:cNvPr id="108" name="Google Shape;108;p2"/>
          <p:cNvSpPr txBox="1"/>
          <p:nvPr/>
        </p:nvSpPr>
        <p:spPr>
          <a:xfrm>
            <a:off x="8408115" y="4759666"/>
            <a:ext cx="3581601"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dirty="0">
                <a:solidFill>
                  <a:schemeClr val="dk1"/>
                </a:solidFill>
                <a:latin typeface="Arial" panose="020B0604020202020204" pitchFamily="34" charset="0"/>
                <a:ea typeface="Times New Roman"/>
                <a:cs typeface="Arial" panose="020B0604020202020204" pitchFamily="34" charset="0"/>
                <a:sym typeface="Times New Roman"/>
              </a:rPr>
              <a:t>Yearly Estimation of acreage burned in California</a:t>
            </a:r>
            <a:endParaRPr dirty="0">
              <a:latin typeface="Arial" panose="020B0604020202020204" pitchFamily="34" charset="0"/>
              <a:cs typeface="Arial" panose="020B0604020202020204" pitchFamily="34" charset="0"/>
            </a:endParaRPr>
          </a:p>
        </p:txBody>
      </p:sp>
      <p:sp>
        <p:nvSpPr>
          <p:cNvPr id="109" name="Google Shape;109;p2"/>
          <p:cNvSpPr/>
          <p:nvPr/>
        </p:nvSpPr>
        <p:spPr>
          <a:xfrm>
            <a:off x="10077254" y="4114437"/>
            <a:ext cx="339365" cy="608861"/>
          </a:xfrm>
          <a:prstGeom prst="upArrow">
            <a:avLst>
              <a:gd name="adj1" fmla="val 50000"/>
              <a:gd name="adj2" fmla="val 50000"/>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sp>
        <p:nvSpPr>
          <p:cNvPr id="110" name="Google Shape;110;p2"/>
          <p:cNvSpPr txBox="1"/>
          <p:nvPr/>
        </p:nvSpPr>
        <p:spPr>
          <a:xfrm>
            <a:off x="4444135" y="227064"/>
            <a:ext cx="3476100" cy="7890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91425" rIns="91425" bIns="91425" anchor="ctr" anchorCtr="0">
            <a:noAutofit/>
          </a:bodyPr>
          <a:lstStyle/>
          <a:p>
            <a:pPr lvl="0"/>
            <a:r>
              <a:rPr lang="en-US" sz="2000" b="1" dirty="0">
                <a:latin typeface="Arial" panose="020B0604020202020204" pitchFamily="34" charset="0"/>
                <a:ea typeface="Times New Roman"/>
                <a:cs typeface="Arial" panose="020B0604020202020204" pitchFamily="34" charset="0"/>
                <a:sym typeface="Times New Roman"/>
              </a:rPr>
              <a:t> </a:t>
            </a:r>
            <a:r>
              <a:rPr lang="en-US" sz="2800" b="1" dirty="0">
                <a:latin typeface="+mj-lt"/>
                <a:ea typeface="+mj-ea"/>
                <a:cs typeface="+mj-cs"/>
                <a:sym typeface="Times New Roman"/>
              </a:rPr>
              <a:t>Fire Statistics</a:t>
            </a:r>
            <a:endParaRPr sz="2800" b="1" dirty="0">
              <a:latin typeface="+mj-lt"/>
              <a:ea typeface="+mj-ea"/>
              <a:cs typeface="+mj-cs"/>
              <a:sym typeface="Times New Roman"/>
            </a:endParaRPr>
          </a:p>
        </p:txBody>
      </p:sp>
      <p:sp>
        <p:nvSpPr>
          <p:cNvPr id="16" name="Google Shape;109;p2">
            <a:extLst>
              <a:ext uri="{FF2B5EF4-FFF2-40B4-BE49-F238E27FC236}">
                <a16:creationId xmlns:a16="http://schemas.microsoft.com/office/drawing/2014/main" id="{0EB0F716-B98F-4339-82D9-DA9BDE357A05}"/>
              </a:ext>
            </a:extLst>
          </p:cNvPr>
          <p:cNvSpPr/>
          <p:nvPr/>
        </p:nvSpPr>
        <p:spPr>
          <a:xfrm>
            <a:off x="2039332" y="4114437"/>
            <a:ext cx="339365" cy="608861"/>
          </a:xfrm>
          <a:prstGeom prst="upArrow">
            <a:avLst>
              <a:gd name="adj1" fmla="val 50000"/>
              <a:gd name="adj2" fmla="val 50000"/>
            </a:avLst>
          </a:prstGeom>
          <a:solidFill>
            <a:schemeClr val="lt2"/>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pic>
        <p:nvPicPr>
          <p:cNvPr id="17" name="Picture 16" descr="A picture containing drawing&#10;&#10;Description automatically generated">
            <a:extLst>
              <a:ext uri="{FF2B5EF4-FFF2-40B4-BE49-F238E27FC236}">
                <a16:creationId xmlns:a16="http://schemas.microsoft.com/office/drawing/2014/main" id="{6207F848-43E7-4C9D-859C-D48DB68A4061}"/>
              </a:ext>
            </a:extLst>
          </p:cNvPr>
          <p:cNvPicPr>
            <a:picLocks noChangeAspect="1"/>
          </p:cNvPicPr>
          <p:nvPr/>
        </p:nvPicPr>
        <p:blipFill>
          <a:blip r:embed="rId6"/>
          <a:stretch>
            <a:fillRect/>
          </a:stretch>
        </p:blipFill>
        <p:spPr>
          <a:xfrm>
            <a:off x="7209591" y="309892"/>
            <a:ext cx="623344" cy="623344"/>
          </a:xfrm>
          <a:prstGeom prst="rect">
            <a:avLst/>
          </a:prstGeom>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wipe(down)">
                                      <p:cBhvr>
                                        <p:cTn id="7" dur="500"/>
                                        <p:tgtEl>
                                          <p:spTgt spid="11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01"/>
                                        </p:tgtEl>
                                        <p:attrNameLst>
                                          <p:attrName>style.visibility</p:attrName>
                                        </p:attrNameLst>
                                      </p:cBhvr>
                                      <p:to>
                                        <p:strVal val="visible"/>
                                      </p:to>
                                    </p:set>
                                    <p:anim calcmode="lin" valueType="num">
                                      <p:cBhvr additive="base">
                                        <p:cTn id="12" dur="500" fill="hold"/>
                                        <p:tgtEl>
                                          <p:spTgt spid="101"/>
                                        </p:tgtEl>
                                        <p:attrNameLst>
                                          <p:attrName>ppt_x</p:attrName>
                                        </p:attrNameLst>
                                      </p:cBhvr>
                                      <p:tavLst>
                                        <p:tav tm="0">
                                          <p:val>
                                            <p:strVal val="#ppt_x"/>
                                          </p:val>
                                        </p:tav>
                                        <p:tav tm="100000">
                                          <p:val>
                                            <p:strVal val="#ppt_x"/>
                                          </p:val>
                                        </p:tav>
                                      </p:tavLst>
                                    </p:anim>
                                    <p:anim calcmode="lin" valueType="num">
                                      <p:cBhvr additive="base">
                                        <p:cTn id="13" dur="500" fill="hold"/>
                                        <p:tgtEl>
                                          <p:spTgt spid="101"/>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02"/>
                                        </p:tgtEl>
                                        <p:attrNameLst>
                                          <p:attrName>style.visibility</p:attrName>
                                        </p:attrNameLst>
                                      </p:cBhvr>
                                      <p:to>
                                        <p:strVal val="visible"/>
                                      </p:to>
                                    </p:set>
                                    <p:anim calcmode="lin" valueType="num">
                                      <p:cBhvr additive="base">
                                        <p:cTn id="17" dur="500" fill="hold"/>
                                        <p:tgtEl>
                                          <p:spTgt spid="102"/>
                                        </p:tgtEl>
                                        <p:attrNameLst>
                                          <p:attrName>ppt_x</p:attrName>
                                        </p:attrNameLst>
                                      </p:cBhvr>
                                      <p:tavLst>
                                        <p:tav tm="0">
                                          <p:val>
                                            <p:strVal val="#ppt_x"/>
                                          </p:val>
                                        </p:tav>
                                        <p:tav tm="100000">
                                          <p:val>
                                            <p:strVal val="#ppt_x"/>
                                          </p:val>
                                        </p:tav>
                                      </p:tavLst>
                                    </p:anim>
                                    <p:anim calcmode="lin" valueType="num">
                                      <p:cBhvr additive="base">
                                        <p:cTn id="18" dur="500" fill="hold"/>
                                        <p:tgtEl>
                                          <p:spTgt spid="102"/>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 presetClass="entr" presetSubtype="4" fill="hold" nodeType="afterEffect">
                                  <p:stCondLst>
                                    <p:cond delay="0"/>
                                  </p:stCondLst>
                                  <p:childTnLst>
                                    <p:set>
                                      <p:cBhvr>
                                        <p:cTn id="21" dur="1" fill="hold">
                                          <p:stCondLst>
                                            <p:cond delay="0"/>
                                          </p:stCondLst>
                                        </p:cTn>
                                        <p:tgtEl>
                                          <p:spTgt spid="103"/>
                                        </p:tgtEl>
                                        <p:attrNameLst>
                                          <p:attrName>style.visibility</p:attrName>
                                        </p:attrNameLst>
                                      </p:cBhvr>
                                      <p:to>
                                        <p:strVal val="visible"/>
                                      </p:to>
                                    </p:set>
                                    <p:anim calcmode="lin" valueType="num">
                                      <p:cBhvr additive="base">
                                        <p:cTn id="22" dur="500" fill="hold"/>
                                        <p:tgtEl>
                                          <p:spTgt spid="103"/>
                                        </p:tgtEl>
                                        <p:attrNameLst>
                                          <p:attrName>ppt_x</p:attrName>
                                        </p:attrNameLst>
                                      </p:cBhvr>
                                      <p:tavLst>
                                        <p:tav tm="0">
                                          <p:val>
                                            <p:strVal val="#ppt_x"/>
                                          </p:val>
                                        </p:tav>
                                        <p:tav tm="100000">
                                          <p:val>
                                            <p:strVal val="#ppt_x"/>
                                          </p:val>
                                        </p:tav>
                                      </p:tavLst>
                                    </p:anim>
                                    <p:anim calcmode="lin" valueType="num">
                                      <p:cBhvr additive="base">
                                        <p:cTn id="23" dur="500" fill="hold"/>
                                        <p:tgtEl>
                                          <p:spTgt spid="103"/>
                                        </p:tgtEl>
                                        <p:attrNameLst>
                                          <p:attrName>ppt_y</p:attrName>
                                        </p:attrNameLst>
                                      </p:cBhvr>
                                      <p:tavLst>
                                        <p:tav tm="0">
                                          <p:val>
                                            <p:strVal val="1+#ppt_h/2"/>
                                          </p:val>
                                        </p:tav>
                                        <p:tav tm="100000">
                                          <p:val>
                                            <p:strVal val="#ppt_y"/>
                                          </p:val>
                                        </p:tav>
                                      </p:tavLst>
                                    </p:anim>
                                  </p:childTnLst>
                                </p:cTn>
                              </p:par>
                            </p:childTnLst>
                          </p:cTn>
                        </p:par>
                        <p:par>
                          <p:cTn id="24" fill="hold">
                            <p:stCondLst>
                              <p:cond delay="1500"/>
                            </p:stCondLst>
                            <p:childTnLst>
                              <p:par>
                                <p:cTn id="25" presetID="10" presetClass="entr" presetSubtype="0" fill="hold" grpId="0" nodeType="afterEffect">
                                  <p:stCondLst>
                                    <p:cond delay="0"/>
                                  </p:stCondLst>
                                  <p:childTnLst>
                                    <p:set>
                                      <p:cBhvr>
                                        <p:cTn id="26" dur="1" fill="hold">
                                          <p:stCondLst>
                                            <p:cond delay="0"/>
                                          </p:stCondLst>
                                        </p:cTn>
                                        <p:tgtEl>
                                          <p:spTgt spid="100"/>
                                        </p:tgtEl>
                                        <p:attrNameLst>
                                          <p:attrName>style.visibility</p:attrName>
                                        </p:attrNameLst>
                                      </p:cBhvr>
                                      <p:to>
                                        <p:strVal val="visible"/>
                                      </p:to>
                                    </p:set>
                                    <p:animEffect transition="in" filter="fade">
                                      <p:cBhvr>
                                        <p:cTn id="2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0" y="16757"/>
            <a:ext cx="12192000" cy="1062718"/>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Conclusion</a:t>
            </a:r>
            <a:endParaRPr lang="en-US" sz="3600" dirty="0">
              <a:latin typeface="+mj-lt"/>
            </a:endParaRPr>
          </a:p>
        </p:txBody>
      </p:sp>
      <p:sp>
        <p:nvSpPr>
          <p:cNvPr id="289" name="Google Shape;289;p21"/>
          <p:cNvSpPr txBox="1">
            <a:spLocks noGrp="1"/>
          </p:cNvSpPr>
          <p:nvPr>
            <p:ph idx="1"/>
          </p:nvPr>
        </p:nvSpPr>
        <p:spPr>
          <a:xfrm>
            <a:off x="698501" y="1343025"/>
            <a:ext cx="6895028" cy="4971828"/>
          </a:xfrm>
          <a:prstGeom prst="rect">
            <a:avLst/>
          </a:prstGeom>
          <a:noFill/>
          <a:ln w="19050" cap="flat" cmpd="sng">
            <a:solidFill>
              <a:srgbClr val="000000"/>
            </a:solidFill>
            <a:prstDash val="solid"/>
            <a:round/>
            <a:headEnd type="none" w="sm" len="sm"/>
            <a:tailEnd type="none" w="sm" len="sm"/>
          </a:ln>
        </p:spPr>
        <p:txBody>
          <a:bodyPr spcFirstLastPara="1" wrap="square" lIns="91425" tIns="45700" rIns="91425" bIns="45700" anchor="t" anchorCtr="0">
            <a:noAutofit/>
          </a:bodyPr>
          <a:lstStyle/>
          <a:p>
            <a:pPr marL="228600" lvl="0" indent="0" algn="l" rtl="0">
              <a:lnSpc>
                <a:spcPct val="90000"/>
              </a:lnSpc>
              <a:spcBef>
                <a:spcPts val="0"/>
              </a:spcBef>
              <a:spcAft>
                <a:spcPts val="0"/>
              </a:spcAft>
              <a:buNone/>
            </a:pPr>
            <a:endParaRPr lang="en-US" sz="1800" dirty="0">
              <a:latin typeface="+mj-lt"/>
              <a:ea typeface="Times New Roman"/>
              <a:cs typeface="Times New Roman"/>
              <a:sym typeface="Times New Roman"/>
            </a:endParaRPr>
          </a:p>
          <a:p>
            <a:pPr marL="228600" lvl="0" indent="-228600">
              <a:spcBef>
                <a:spcPts val="0"/>
              </a:spcBef>
            </a:pPr>
            <a:r>
              <a:rPr lang="en-US" sz="1800" dirty="0">
                <a:latin typeface="+mj-lt"/>
                <a:ea typeface="Times New Roman"/>
                <a:cs typeface="Times New Roman"/>
                <a:sym typeface="Times New Roman"/>
              </a:rPr>
              <a:t>A robust data-driven fire prediction system named ‘</a:t>
            </a:r>
            <a:r>
              <a:rPr lang="en-US" sz="1800" b="1" dirty="0">
                <a:latin typeface="+mj-lt"/>
                <a:ea typeface="Times New Roman"/>
                <a:cs typeface="Times New Roman"/>
                <a:sym typeface="Times New Roman"/>
              </a:rPr>
              <a:t>Spartan Wild Fire Risk Prediction system (SWiPS)’ </a:t>
            </a:r>
            <a:r>
              <a:rPr lang="en-US" sz="1800" dirty="0">
                <a:latin typeface="+mj-lt"/>
                <a:ea typeface="Times New Roman"/>
                <a:cs typeface="Times New Roman"/>
                <a:sym typeface="Times New Roman"/>
              </a:rPr>
              <a:t>was created by modeling the precursor fire conditions with a combination strategy that mimics real-time wildfire dynamics.</a:t>
            </a:r>
          </a:p>
          <a:p>
            <a:pPr marL="228600" lvl="0" indent="-228600">
              <a:spcBef>
                <a:spcPts val="0"/>
              </a:spcBef>
            </a:pPr>
            <a:endParaRPr lang="en-US" sz="1800" dirty="0">
              <a:latin typeface="+mj-lt"/>
              <a:ea typeface="Times New Roman"/>
              <a:cs typeface="Times New Roman"/>
              <a:sym typeface="Times New Roman"/>
            </a:endParaRPr>
          </a:p>
          <a:p>
            <a:pPr marL="228600" lvl="0" indent="-228600">
              <a:spcBef>
                <a:spcPts val="0"/>
              </a:spcBef>
            </a:pPr>
            <a:r>
              <a:rPr lang="en-US" sz="1800" dirty="0">
                <a:latin typeface="+mj-lt"/>
                <a:ea typeface="Times New Roman"/>
                <a:cs typeface="Times New Roman"/>
                <a:sym typeface="Times New Roman"/>
              </a:rPr>
              <a:t>It comprises a powerful backend algorithm connected to a front-end interface using Flask that displays the data analyses and results of our projects, along with an add-on option for expert users to determine the fire probability at a specified location. </a:t>
            </a:r>
            <a:endParaRPr lang="en-US" sz="1800" dirty="0">
              <a:latin typeface="+mj-lt"/>
            </a:endParaRPr>
          </a:p>
          <a:p>
            <a:pPr marL="228600" lvl="0" indent="-228600" algn="l" rtl="0">
              <a:lnSpc>
                <a:spcPct val="90000"/>
              </a:lnSpc>
              <a:spcBef>
                <a:spcPts val="1000"/>
              </a:spcBef>
              <a:spcAft>
                <a:spcPts val="0"/>
              </a:spcAft>
              <a:buClr>
                <a:schemeClr val="dk1"/>
              </a:buClr>
              <a:buSzPts val="1800"/>
              <a:buChar char="•"/>
            </a:pPr>
            <a:r>
              <a:rPr lang="en-US" sz="1800" b="1" dirty="0">
                <a:latin typeface="+mj-lt"/>
                <a:ea typeface="Times New Roman"/>
                <a:cs typeface="Times New Roman"/>
                <a:sym typeface="Times New Roman"/>
              </a:rPr>
              <a:t>Datasets used: </a:t>
            </a:r>
            <a:r>
              <a:rPr lang="en-US" sz="1800" dirty="0">
                <a:latin typeface="+mj-lt"/>
                <a:ea typeface="Times New Roman"/>
                <a:cs typeface="Times New Roman"/>
                <a:sym typeface="Times New Roman"/>
              </a:rPr>
              <a:t>Vegetation, Weather, Fire history, Terrain and Powerlines.</a:t>
            </a:r>
            <a:endParaRPr lang="en-US" sz="1800" dirty="0">
              <a:latin typeface="+mj-lt"/>
            </a:endParaRPr>
          </a:p>
          <a:p>
            <a:pPr lvl="0"/>
            <a:r>
              <a:rPr lang="en-US" sz="1800" b="1" dirty="0">
                <a:latin typeface="+mj-lt"/>
                <a:ea typeface="Times New Roman"/>
                <a:cs typeface="Times New Roman"/>
                <a:sym typeface="Times New Roman"/>
              </a:rPr>
              <a:t>Drawbacks: </a:t>
            </a:r>
            <a:r>
              <a:rPr lang="en-US" sz="1800" dirty="0">
                <a:latin typeface="+mj-lt"/>
                <a:ea typeface="Times New Roman"/>
                <a:cs typeface="Times New Roman"/>
              </a:rPr>
              <a:t>Requires high quality data which are not readily </a:t>
            </a:r>
            <a:r>
              <a:rPr lang="en-US" sz="1800" dirty="0" err="1">
                <a:latin typeface="+mj-lt"/>
                <a:ea typeface="Times New Roman"/>
                <a:cs typeface="Times New Roman"/>
              </a:rPr>
              <a:t>available,confined</a:t>
            </a:r>
            <a:r>
              <a:rPr lang="en-US" sz="1800" dirty="0">
                <a:latin typeface="+mj-lt"/>
                <a:ea typeface="Times New Roman"/>
                <a:cs typeface="Times New Roman"/>
              </a:rPr>
              <a:t> to our study area until further trained.</a:t>
            </a:r>
          </a:p>
          <a:p>
            <a:pPr marL="228600" lvl="0" indent="-228600"/>
            <a:r>
              <a:rPr lang="en-US" sz="1800" b="1" dirty="0">
                <a:latin typeface="+mj-lt"/>
                <a:ea typeface="Times New Roman"/>
                <a:cs typeface="Times New Roman"/>
                <a:sym typeface="Times New Roman"/>
              </a:rPr>
              <a:t>Challenges: </a:t>
            </a:r>
            <a:r>
              <a:rPr lang="en-US" sz="1800" dirty="0">
                <a:latin typeface="+mj-lt"/>
                <a:ea typeface="Times New Roman"/>
                <a:cs typeface="Times New Roman"/>
                <a:sym typeface="Times New Roman"/>
              </a:rPr>
              <a:t>Complexity of parameters, lack of accessible and affordable data acquisition, pre-processing and modeling conundrums.</a:t>
            </a:r>
            <a:endParaRPr lang="en-US" sz="1800" dirty="0">
              <a:latin typeface="+mj-lt"/>
            </a:endParaRPr>
          </a:p>
        </p:txBody>
      </p:sp>
      <p:pic>
        <p:nvPicPr>
          <p:cNvPr id="290" name="Google Shape;290;p21" descr="Laptop Secure"/>
          <p:cNvPicPr preferRelativeResize="0"/>
          <p:nvPr/>
        </p:nvPicPr>
        <p:blipFill rotWithShape="1">
          <a:blip r:embed="rId3">
            <a:alphaModFix/>
          </a:blip>
          <a:srcRect/>
          <a:stretch/>
        </p:blipFill>
        <p:spPr>
          <a:xfrm>
            <a:off x="8182455" y="3632846"/>
            <a:ext cx="3311043" cy="3200204"/>
          </a:xfrm>
          <a:prstGeom prst="rect">
            <a:avLst/>
          </a:prstGeom>
          <a:noFill/>
          <a:ln>
            <a:noFill/>
          </a:ln>
        </p:spPr>
      </p:pic>
      <p:grpSp>
        <p:nvGrpSpPr>
          <p:cNvPr id="6" name="Google Shape;146;p5">
            <a:extLst>
              <a:ext uri="{FF2B5EF4-FFF2-40B4-BE49-F238E27FC236}">
                <a16:creationId xmlns:a16="http://schemas.microsoft.com/office/drawing/2014/main" id="{172C76E1-103D-4D95-9EDB-91082294242B}"/>
              </a:ext>
            </a:extLst>
          </p:cNvPr>
          <p:cNvGrpSpPr/>
          <p:nvPr/>
        </p:nvGrpSpPr>
        <p:grpSpPr>
          <a:xfrm>
            <a:off x="0" y="4601497"/>
            <a:ext cx="1014061" cy="2017580"/>
            <a:chOff x="0" y="4601497"/>
            <a:chExt cx="1014061" cy="2017580"/>
          </a:xfrm>
        </p:grpSpPr>
        <p:sp>
          <p:nvSpPr>
            <p:cNvPr id="7" name="Google Shape;147;p5">
              <a:extLst>
                <a:ext uri="{FF2B5EF4-FFF2-40B4-BE49-F238E27FC236}">
                  <a16:creationId xmlns:a16="http://schemas.microsoft.com/office/drawing/2014/main" id="{6DB0E18D-E884-4C77-A158-C86A57C4D608}"/>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 name="Google Shape;148;p5">
              <a:extLst>
                <a:ext uri="{FF2B5EF4-FFF2-40B4-BE49-F238E27FC236}">
                  <a16:creationId xmlns:a16="http://schemas.microsoft.com/office/drawing/2014/main" id="{0C56FA9D-5A4D-4910-992D-8B28BE91BBC1}"/>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9" name="Google Shape;122;p3">
            <a:extLst>
              <a:ext uri="{FF2B5EF4-FFF2-40B4-BE49-F238E27FC236}">
                <a16:creationId xmlns:a16="http://schemas.microsoft.com/office/drawing/2014/main" id="{D65E432A-6EF3-4A07-91B7-7E0E70B7520F}"/>
              </a:ext>
            </a:extLst>
          </p:cNvPr>
          <p:cNvGrpSpPr/>
          <p:nvPr/>
        </p:nvGrpSpPr>
        <p:grpSpPr>
          <a:xfrm>
            <a:off x="11219290" y="-18852"/>
            <a:ext cx="972709" cy="1935307"/>
            <a:chOff x="10918968" y="713127"/>
            <a:chExt cx="1273032" cy="2532832"/>
          </a:xfrm>
        </p:grpSpPr>
        <p:sp>
          <p:nvSpPr>
            <p:cNvPr id="10" name="Google Shape;123;p3">
              <a:extLst>
                <a:ext uri="{FF2B5EF4-FFF2-40B4-BE49-F238E27FC236}">
                  <a16:creationId xmlns:a16="http://schemas.microsoft.com/office/drawing/2014/main" id="{9B3F2076-62C8-4D8E-A463-77BB6383AB7C}"/>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1" name="Google Shape;124;p3">
              <a:extLst>
                <a:ext uri="{FF2B5EF4-FFF2-40B4-BE49-F238E27FC236}">
                  <a16:creationId xmlns:a16="http://schemas.microsoft.com/office/drawing/2014/main" id="{A8AF5152-6B3C-47DA-A535-94D6203E4B92}"/>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3" name="Picture 12" descr="A picture containing drawing&#10;&#10;Description automatically generated">
            <a:extLst>
              <a:ext uri="{FF2B5EF4-FFF2-40B4-BE49-F238E27FC236}">
                <a16:creationId xmlns:a16="http://schemas.microsoft.com/office/drawing/2014/main" id="{22725FEE-97C8-47A7-A27B-4A3016DE63E7}"/>
              </a:ext>
            </a:extLst>
          </p:cNvPr>
          <p:cNvPicPr>
            <a:picLocks noChangeAspect="1"/>
          </p:cNvPicPr>
          <p:nvPr/>
        </p:nvPicPr>
        <p:blipFill>
          <a:blip r:embed="rId4"/>
          <a:stretch>
            <a:fillRect/>
          </a:stretch>
        </p:blipFill>
        <p:spPr>
          <a:xfrm>
            <a:off x="9424422" y="4371889"/>
            <a:ext cx="985151" cy="924934"/>
          </a:xfrm>
          <a:prstGeom prst="rect">
            <a:avLst/>
          </a:prstGeom>
          <a:scene3d>
            <a:camera prst="orthographicFront"/>
            <a:lightRig rig="threePt" dir="t"/>
          </a:scene3d>
          <a:sp3d>
            <a:bevelT w="165100" prst="coolSlant"/>
          </a:sp3d>
        </p:spPr>
      </p:pic>
      <p:pic>
        <p:nvPicPr>
          <p:cNvPr id="14" name="Picture 13" descr="A sunset over a fire&#10;&#10;Description automatically generated">
            <a:extLst>
              <a:ext uri="{FF2B5EF4-FFF2-40B4-BE49-F238E27FC236}">
                <a16:creationId xmlns:a16="http://schemas.microsoft.com/office/drawing/2014/main" id="{0694DDDA-C896-45A7-92A5-128CE6FFCC67}"/>
              </a:ext>
            </a:extLst>
          </p:cNvPr>
          <p:cNvPicPr>
            <a:picLocks noChangeAspect="1"/>
          </p:cNvPicPr>
          <p:nvPr/>
        </p:nvPicPr>
        <p:blipFill>
          <a:blip r:embed="rId5"/>
          <a:stretch>
            <a:fillRect/>
          </a:stretch>
        </p:blipFill>
        <p:spPr>
          <a:xfrm>
            <a:off x="8380429" y="1460754"/>
            <a:ext cx="2743200" cy="1825942"/>
          </a:xfrm>
          <a:prstGeom prst="rect">
            <a:avLst/>
          </a:prstGeom>
        </p:spPr>
      </p:pic>
      <p:sp>
        <p:nvSpPr>
          <p:cNvPr id="15" name="Google Shape;236;p11">
            <a:extLst>
              <a:ext uri="{FF2B5EF4-FFF2-40B4-BE49-F238E27FC236}">
                <a16:creationId xmlns:a16="http://schemas.microsoft.com/office/drawing/2014/main" id="{CB8B3E2D-5293-43CF-8AD6-5A0DAFF70F95}"/>
              </a:ext>
            </a:extLst>
          </p:cNvPr>
          <p:cNvSpPr/>
          <p:nvPr/>
        </p:nvSpPr>
        <p:spPr>
          <a:xfrm rot="5400000">
            <a:off x="9448106" y="3660049"/>
            <a:ext cx="724515" cy="213268"/>
          </a:xfrm>
          <a:prstGeom prst="rightArrow">
            <a:avLst>
              <a:gd name="adj1" fmla="val 50000"/>
              <a:gd name="adj2" fmla="val 50000"/>
            </a:avLst>
          </a:prstGeom>
          <a:solidFill>
            <a:srgbClr val="00B0F0"/>
          </a:solidFill>
          <a:ln w="12700" cap="flat" cmpd="sng">
            <a:solidFill>
              <a:schemeClr val="tx1"/>
            </a:solidFill>
            <a:prstDash val="solid"/>
            <a:miter lim="800000"/>
            <a:headEnd type="none" w="sm" len="sm"/>
            <a:tailEnd type="none" w="sm" len="sm"/>
          </a:ln>
          <a:effectLst>
            <a:innerShdw blurRad="63500" dist="50800" dir="2700000">
              <a:prstClr val="black">
                <a:alpha val="50000"/>
              </a:prstClr>
            </a:inn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16" name="Graphic 15" descr="Flammable">
            <a:extLst>
              <a:ext uri="{FF2B5EF4-FFF2-40B4-BE49-F238E27FC236}">
                <a16:creationId xmlns:a16="http://schemas.microsoft.com/office/drawing/2014/main" id="{FDF1FAEC-3D74-487F-8264-CF46BA314B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4841" y="3427243"/>
            <a:ext cx="551083" cy="639067"/>
          </a:xfrm>
          <a:prstGeom prst="rect">
            <a:avLst/>
          </a:prstGeom>
          <a:effectLst>
            <a:innerShdw blurRad="63500" dist="50800" dir="2700000">
              <a:prstClr val="black">
                <a:alpha val="50000"/>
              </a:prstClr>
            </a:innerShdw>
          </a:effectLst>
        </p:spPr>
      </p:pic>
      <p:pic>
        <p:nvPicPr>
          <p:cNvPr id="17" name="Graphic 16" descr="Firefighter">
            <a:extLst>
              <a:ext uri="{FF2B5EF4-FFF2-40B4-BE49-F238E27FC236}">
                <a16:creationId xmlns:a16="http://schemas.microsoft.com/office/drawing/2014/main" id="{BAA34FEF-5080-4A31-8DBF-05E0F14D673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91367" y="5392579"/>
            <a:ext cx="860392" cy="796671"/>
          </a:xfrm>
          <a:prstGeom prst="rect">
            <a:avLst/>
          </a:prstGeom>
          <a:effectLst>
            <a:innerShdw blurRad="63500" dist="50800" dir="18900000">
              <a:prstClr val="black">
                <a:alpha val="50000"/>
              </a:prstClr>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89">
                                            <p:bg/>
                                          </p:spTgt>
                                        </p:tgtEl>
                                        <p:attrNameLst>
                                          <p:attrName>style.visibility</p:attrName>
                                        </p:attrNameLst>
                                      </p:cBhvr>
                                      <p:to>
                                        <p:strVal val="visible"/>
                                      </p:to>
                                    </p:set>
                                    <p:anim calcmode="lin" valueType="num">
                                      <p:cBhvr additive="base">
                                        <p:cTn id="7" dur="500" fill="hold"/>
                                        <p:tgtEl>
                                          <p:spTgt spid="289">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89">
                                            <p:bg/>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289">
                                            <p:txEl>
                                              <p:pRg st="1" end="1"/>
                                            </p:txEl>
                                          </p:spTgt>
                                        </p:tgtEl>
                                        <p:attrNameLst>
                                          <p:attrName>style.visibility</p:attrName>
                                        </p:attrNameLst>
                                      </p:cBhvr>
                                      <p:to>
                                        <p:strVal val="visible"/>
                                      </p:to>
                                    </p:set>
                                    <p:anim calcmode="lin" valueType="num">
                                      <p:cBhvr additive="base">
                                        <p:cTn id="12" dur="500" fill="hold"/>
                                        <p:tgtEl>
                                          <p:spTgt spid="289">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89">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289">
                                            <p:txEl>
                                              <p:pRg st="3" end="3"/>
                                            </p:txEl>
                                          </p:spTgt>
                                        </p:tgtEl>
                                        <p:attrNameLst>
                                          <p:attrName>style.visibility</p:attrName>
                                        </p:attrNameLst>
                                      </p:cBhvr>
                                      <p:to>
                                        <p:strVal val="visible"/>
                                      </p:to>
                                    </p:set>
                                    <p:anim calcmode="lin" valueType="num">
                                      <p:cBhvr additive="base">
                                        <p:cTn id="17" dur="500" fill="hold"/>
                                        <p:tgtEl>
                                          <p:spTgt spid="289">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89">
                                            <p:txEl>
                                              <p:pRg st="3" end="3"/>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289">
                                            <p:txEl>
                                              <p:pRg st="4" end="4"/>
                                            </p:txEl>
                                          </p:spTgt>
                                        </p:tgtEl>
                                        <p:attrNameLst>
                                          <p:attrName>style.visibility</p:attrName>
                                        </p:attrNameLst>
                                      </p:cBhvr>
                                      <p:to>
                                        <p:strVal val="visible"/>
                                      </p:to>
                                    </p:set>
                                    <p:anim calcmode="lin" valueType="num">
                                      <p:cBhvr additive="base">
                                        <p:cTn id="22" dur="500" fill="hold"/>
                                        <p:tgtEl>
                                          <p:spTgt spid="289">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289">
                                            <p:txEl>
                                              <p:pRg st="4" end="4"/>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289">
                                            <p:txEl>
                                              <p:pRg st="5" end="5"/>
                                            </p:txEl>
                                          </p:spTgt>
                                        </p:tgtEl>
                                        <p:attrNameLst>
                                          <p:attrName>style.visibility</p:attrName>
                                        </p:attrNameLst>
                                      </p:cBhvr>
                                      <p:to>
                                        <p:strVal val="visible"/>
                                      </p:to>
                                    </p:set>
                                    <p:anim calcmode="lin" valueType="num">
                                      <p:cBhvr additive="base">
                                        <p:cTn id="27" dur="500" fill="hold"/>
                                        <p:tgtEl>
                                          <p:spTgt spid="289">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89">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289">
                                            <p:txEl>
                                              <p:pRg st="6" end="6"/>
                                            </p:txEl>
                                          </p:spTgt>
                                        </p:tgtEl>
                                        <p:attrNameLst>
                                          <p:attrName>style.visibility</p:attrName>
                                        </p:attrNameLst>
                                      </p:cBhvr>
                                      <p:to>
                                        <p:strVal val="visible"/>
                                      </p:to>
                                    </p:set>
                                    <p:anim calcmode="lin" valueType="num">
                                      <p:cBhvr additive="base">
                                        <p:cTn id="32" dur="500" fill="hold"/>
                                        <p:tgtEl>
                                          <p:spTgt spid="289">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8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22"/>
          <p:cNvSpPr/>
          <p:nvPr/>
        </p:nvSpPr>
        <p:spPr>
          <a:xfrm>
            <a:off x="333374" y="1107475"/>
            <a:ext cx="6540391" cy="5078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High resolution consistent data is expensive, unless government sponsored.</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Ready availability of Satellite data in cloud catalogs.</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Usage of Python Application programming interface (API) and plugins for data extraction.</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Importance of feasibility check and null value imputation.</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Visualization for isolation of anomalies</a:t>
            </a:r>
            <a:r>
              <a:rPr lang="en-US" sz="1800" dirty="0">
                <a:latin typeface="+mj-lt"/>
                <a:ea typeface="Times New Roman"/>
                <a:cs typeface="Times New Roman"/>
                <a:sym typeface="Times New Roman"/>
              </a:rPr>
              <a:t>.</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Geographic and spatial data maps using QGIS and Tableau.</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Sensor data quality assurance procedure for mechanical failure, data transformation failure and collection failure.</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Hyperparameter tuning, data subsets and experimentation and myriad techniques for evaluation of your prediction results.</a:t>
            </a:r>
            <a:endParaRPr lang="en-US" sz="1800" dirty="0">
              <a:solidFill>
                <a:schemeClr val="dk1"/>
              </a:solidFill>
              <a:latin typeface="+mj-lt"/>
              <a:ea typeface="Times New Roman"/>
              <a:cs typeface="Times New Roman"/>
              <a:sym typeface="Times New Roman"/>
            </a:endParaRPr>
          </a:p>
          <a:p>
            <a:pPr marL="285750" marR="0" lvl="0" indent="-285750" rtl="0">
              <a:spcBef>
                <a:spcPts val="0"/>
              </a:spcBef>
              <a:spcAft>
                <a:spcPts val="0"/>
              </a:spcAft>
              <a:buClr>
                <a:srgbClr val="000000"/>
              </a:buClr>
              <a:buSzPts val="1800"/>
              <a:buFont typeface="Arial"/>
              <a:buChar char="•"/>
            </a:pPr>
            <a:r>
              <a:rPr lang="en-US" sz="1800" dirty="0">
                <a:solidFill>
                  <a:srgbClr val="000000"/>
                </a:solidFill>
                <a:latin typeface="+mj-lt"/>
                <a:ea typeface="Times New Roman"/>
                <a:cs typeface="Times New Roman"/>
                <a:sym typeface="Times New Roman"/>
              </a:rPr>
              <a:t>Impressive capability of Folium, Tableau (Desktop and Public) and Flask for interactive maps, dashboards and user interface</a:t>
            </a:r>
            <a:r>
              <a:rPr lang="en-US" sz="1800" dirty="0">
                <a:latin typeface="+mj-lt"/>
                <a:ea typeface="Times New Roman"/>
                <a:cs typeface="Times New Roman"/>
                <a:sym typeface="Times New Roman"/>
              </a:rPr>
              <a:t> g</a:t>
            </a:r>
            <a:r>
              <a:rPr lang="en-US" sz="1800" dirty="0">
                <a:solidFill>
                  <a:srgbClr val="000000"/>
                </a:solidFill>
                <a:latin typeface="+mj-lt"/>
                <a:ea typeface="Times New Roman"/>
                <a:cs typeface="Times New Roman"/>
                <a:sym typeface="Times New Roman"/>
              </a:rPr>
              <a:t>eneration.</a:t>
            </a:r>
            <a:br>
              <a:rPr lang="en-US" sz="1800" dirty="0">
                <a:solidFill>
                  <a:schemeClr val="dk1"/>
                </a:solidFill>
                <a:latin typeface="+mj-lt"/>
                <a:ea typeface="Times New Roman"/>
                <a:cs typeface="Times New Roman"/>
                <a:sym typeface="Times New Roman"/>
              </a:rPr>
            </a:br>
            <a:endParaRPr lang="en-US" sz="1800" dirty="0">
              <a:solidFill>
                <a:schemeClr val="dk1"/>
              </a:solidFill>
              <a:latin typeface="+mj-lt"/>
              <a:ea typeface="Times New Roman"/>
              <a:cs typeface="Times New Roman"/>
              <a:sym typeface="Times New Roman"/>
            </a:endParaRPr>
          </a:p>
        </p:txBody>
      </p:sp>
      <p:grpSp>
        <p:nvGrpSpPr>
          <p:cNvPr id="7" name="Google Shape;146;p5">
            <a:extLst>
              <a:ext uri="{FF2B5EF4-FFF2-40B4-BE49-F238E27FC236}">
                <a16:creationId xmlns:a16="http://schemas.microsoft.com/office/drawing/2014/main" id="{9A34B5E2-A3CC-44D5-B232-A8DB608887B5}"/>
              </a:ext>
            </a:extLst>
          </p:cNvPr>
          <p:cNvGrpSpPr/>
          <p:nvPr/>
        </p:nvGrpSpPr>
        <p:grpSpPr>
          <a:xfrm>
            <a:off x="0" y="4601497"/>
            <a:ext cx="1014061" cy="2017580"/>
            <a:chOff x="0" y="4601497"/>
            <a:chExt cx="1014061" cy="2017580"/>
          </a:xfrm>
        </p:grpSpPr>
        <p:sp>
          <p:nvSpPr>
            <p:cNvPr id="8" name="Google Shape;147;p5">
              <a:extLst>
                <a:ext uri="{FF2B5EF4-FFF2-40B4-BE49-F238E27FC236}">
                  <a16:creationId xmlns:a16="http://schemas.microsoft.com/office/drawing/2014/main" id="{17755FE4-959F-4648-A2C9-2D066D9369F2}"/>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 name="Google Shape;148;p5">
              <a:extLst>
                <a:ext uri="{FF2B5EF4-FFF2-40B4-BE49-F238E27FC236}">
                  <a16:creationId xmlns:a16="http://schemas.microsoft.com/office/drawing/2014/main" id="{0C54FFE5-DB4B-43A6-8772-A816A25A6C81}"/>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17" name="Google Shape;211;p9">
            <a:extLst>
              <a:ext uri="{FF2B5EF4-FFF2-40B4-BE49-F238E27FC236}">
                <a16:creationId xmlns:a16="http://schemas.microsoft.com/office/drawing/2014/main" id="{24F88A7A-07E2-4B70-8B93-5F7CB3A58A42}"/>
              </a:ext>
            </a:extLst>
          </p:cNvPr>
          <p:cNvSpPr txBox="1">
            <a:spLocks/>
          </p:cNvSpPr>
          <p:nvPr/>
        </p:nvSpPr>
        <p:spPr>
          <a:xfrm>
            <a:off x="-1" y="198304"/>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400" b="1" dirty="0">
                <a:latin typeface="+mj-lt"/>
                <a:ea typeface="Times New Roman"/>
                <a:cs typeface="Times New Roman"/>
                <a:sym typeface="Times New Roman"/>
              </a:rPr>
              <a:t>Lessons Learned</a:t>
            </a:r>
            <a:endParaRPr lang="en-US" sz="3200" dirty="0">
              <a:latin typeface="+mj-lt"/>
            </a:endParaRPr>
          </a:p>
        </p:txBody>
      </p:sp>
      <p:pic>
        <p:nvPicPr>
          <p:cNvPr id="19" name="Picture 18" descr="A picture containing drawing&#10;&#10;Description automatically generated">
            <a:extLst>
              <a:ext uri="{FF2B5EF4-FFF2-40B4-BE49-F238E27FC236}">
                <a16:creationId xmlns:a16="http://schemas.microsoft.com/office/drawing/2014/main" id="{60ED86E3-045A-42EF-9EB0-D421B817E2D4}"/>
              </a:ext>
            </a:extLst>
          </p:cNvPr>
          <p:cNvPicPr>
            <a:picLocks noChangeAspect="1"/>
          </p:cNvPicPr>
          <p:nvPr/>
        </p:nvPicPr>
        <p:blipFill>
          <a:blip r:embed="rId3"/>
          <a:stretch>
            <a:fillRect/>
          </a:stretch>
        </p:blipFill>
        <p:spPr>
          <a:xfrm>
            <a:off x="10129659" y="-55335"/>
            <a:ext cx="1089631" cy="1089631"/>
          </a:xfrm>
          <a:prstGeom prst="rect">
            <a:avLst/>
          </a:prstGeom>
          <a:scene3d>
            <a:camera prst="orthographicFront"/>
            <a:lightRig rig="threePt" dir="t"/>
          </a:scene3d>
          <a:sp3d>
            <a:bevelT w="165100" prst="coolSlant"/>
          </a:sp3d>
        </p:spPr>
      </p:pic>
      <p:grpSp>
        <p:nvGrpSpPr>
          <p:cNvPr id="10" name="Google Shape;122;p3">
            <a:extLst>
              <a:ext uri="{FF2B5EF4-FFF2-40B4-BE49-F238E27FC236}">
                <a16:creationId xmlns:a16="http://schemas.microsoft.com/office/drawing/2014/main" id="{C7C2F561-0A9F-44BC-878F-EF9896210EB8}"/>
              </a:ext>
            </a:extLst>
          </p:cNvPr>
          <p:cNvGrpSpPr/>
          <p:nvPr/>
        </p:nvGrpSpPr>
        <p:grpSpPr>
          <a:xfrm>
            <a:off x="11219290" y="-18852"/>
            <a:ext cx="972709" cy="1935307"/>
            <a:chOff x="10918968" y="713127"/>
            <a:chExt cx="1273032" cy="2532832"/>
          </a:xfrm>
        </p:grpSpPr>
        <p:sp>
          <p:nvSpPr>
            <p:cNvPr id="11" name="Google Shape;123;p3">
              <a:extLst>
                <a:ext uri="{FF2B5EF4-FFF2-40B4-BE49-F238E27FC236}">
                  <a16:creationId xmlns:a16="http://schemas.microsoft.com/office/drawing/2014/main" id="{F0F57039-DD93-4DCC-B4B2-180A5442A36A}"/>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2" name="Google Shape;124;p3">
              <a:extLst>
                <a:ext uri="{FF2B5EF4-FFF2-40B4-BE49-F238E27FC236}">
                  <a16:creationId xmlns:a16="http://schemas.microsoft.com/office/drawing/2014/main" id="{DC7A7FD8-6441-4AB4-94F8-0F7E6251203F}"/>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23" name="Picture 22" descr="A picture containing covered, train&#10;&#10;Description automatically generated">
            <a:extLst>
              <a:ext uri="{FF2B5EF4-FFF2-40B4-BE49-F238E27FC236}">
                <a16:creationId xmlns:a16="http://schemas.microsoft.com/office/drawing/2014/main" id="{0DCE2975-E00D-44C5-AA37-A553A9A41C85}"/>
              </a:ext>
            </a:extLst>
          </p:cNvPr>
          <p:cNvPicPr>
            <a:picLocks noChangeAspect="1"/>
          </p:cNvPicPr>
          <p:nvPr/>
        </p:nvPicPr>
        <p:blipFill>
          <a:blip r:embed="rId4"/>
          <a:stretch>
            <a:fillRect/>
          </a:stretch>
        </p:blipFill>
        <p:spPr>
          <a:xfrm>
            <a:off x="7045547" y="1130464"/>
            <a:ext cx="4675694" cy="2630078"/>
          </a:xfrm>
          <a:prstGeom prst="rect">
            <a:avLst/>
          </a:prstGeom>
        </p:spPr>
      </p:pic>
      <p:pic>
        <p:nvPicPr>
          <p:cNvPr id="25" name="Picture 24" descr="A sunset over a body of water&#10;&#10;Description automatically generated">
            <a:extLst>
              <a:ext uri="{FF2B5EF4-FFF2-40B4-BE49-F238E27FC236}">
                <a16:creationId xmlns:a16="http://schemas.microsoft.com/office/drawing/2014/main" id="{1DE47EC8-DFA4-4424-9E4C-EB735B403319}"/>
              </a:ext>
            </a:extLst>
          </p:cNvPr>
          <p:cNvPicPr>
            <a:picLocks noChangeAspect="1"/>
          </p:cNvPicPr>
          <p:nvPr/>
        </p:nvPicPr>
        <p:blipFill>
          <a:blip r:embed="rId5"/>
          <a:stretch>
            <a:fillRect/>
          </a:stretch>
        </p:blipFill>
        <p:spPr>
          <a:xfrm>
            <a:off x="7045546" y="3585804"/>
            <a:ext cx="4675693" cy="25999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96"/>
                                        </p:tgtEl>
                                        <p:attrNameLst>
                                          <p:attrName>style.visibility</p:attrName>
                                        </p:attrNameLst>
                                      </p:cBhvr>
                                      <p:to>
                                        <p:strVal val="visible"/>
                                      </p:to>
                                    </p:set>
                                    <p:anim calcmode="lin" valueType="num">
                                      <p:cBhvr additive="base">
                                        <p:cTn id="7" dur="500" fill="hold"/>
                                        <p:tgtEl>
                                          <p:spTgt spid="296"/>
                                        </p:tgtEl>
                                        <p:attrNameLst>
                                          <p:attrName>ppt_x</p:attrName>
                                        </p:attrNameLst>
                                      </p:cBhvr>
                                      <p:tavLst>
                                        <p:tav tm="0">
                                          <p:val>
                                            <p:strVal val="#ppt_x"/>
                                          </p:val>
                                        </p:tav>
                                        <p:tav tm="100000">
                                          <p:val>
                                            <p:strVal val="#ppt_x"/>
                                          </p:val>
                                        </p:tav>
                                      </p:tavLst>
                                    </p:anim>
                                    <p:anim calcmode="lin" valueType="num">
                                      <p:cBhvr additive="base">
                                        <p:cTn id="8"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1;p9">
            <a:extLst>
              <a:ext uri="{FF2B5EF4-FFF2-40B4-BE49-F238E27FC236}">
                <a16:creationId xmlns:a16="http://schemas.microsoft.com/office/drawing/2014/main" id="{3ACE34BF-ACB3-4234-AFEA-9EC1C264E7AB}"/>
              </a:ext>
            </a:extLst>
          </p:cNvPr>
          <p:cNvSpPr txBox="1">
            <a:spLocks/>
          </p:cNvSpPr>
          <p:nvPr/>
        </p:nvSpPr>
        <p:spPr>
          <a:xfrm>
            <a:off x="-1" y="180354"/>
            <a:ext cx="12192000" cy="739825"/>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indent="457200" algn="ctr">
              <a:buSzPts val="3400"/>
              <a:buFont typeface="Times New Roman"/>
              <a:buNone/>
            </a:pPr>
            <a:r>
              <a:rPr lang="en-US" sz="2400" b="1" dirty="0">
                <a:latin typeface="+mj-lt"/>
                <a:ea typeface="Times New Roman"/>
                <a:cs typeface="Times New Roman"/>
                <a:sym typeface="Times New Roman"/>
              </a:rPr>
              <a:t>Recommendations</a:t>
            </a:r>
            <a:endParaRPr lang="en-US" sz="3200" dirty="0">
              <a:latin typeface="+mj-lt"/>
            </a:endParaRPr>
          </a:p>
        </p:txBody>
      </p:sp>
      <p:sp>
        <p:nvSpPr>
          <p:cNvPr id="5" name="Google Shape;297;p22">
            <a:extLst>
              <a:ext uri="{FF2B5EF4-FFF2-40B4-BE49-F238E27FC236}">
                <a16:creationId xmlns:a16="http://schemas.microsoft.com/office/drawing/2014/main" id="{D66AB5A0-708E-426A-8911-B712CF8EB7D1}"/>
              </a:ext>
            </a:extLst>
          </p:cNvPr>
          <p:cNvSpPr/>
          <p:nvPr/>
        </p:nvSpPr>
        <p:spPr>
          <a:xfrm>
            <a:off x="327349" y="1302700"/>
            <a:ext cx="6596204" cy="5078273"/>
          </a:xfrm>
          <a:prstGeom prst="rect">
            <a:avLst/>
          </a:prstGeom>
          <a:noFill/>
          <a:ln w="9525" cap="flat" cmpd="sng">
            <a:solidFill>
              <a:srgbClr val="000000"/>
            </a:solidFill>
            <a:prstDash val="solid"/>
            <a:round/>
            <a:headEnd type="none" w="sm" len="sm"/>
            <a:tailEnd type="none" w="sm" len="sm"/>
          </a:ln>
        </p:spPr>
        <p:txBody>
          <a:bodyPr spcFirstLastPara="1" wrap="square" lIns="91425" tIns="45700" rIns="91425" bIns="45700" anchor="t" anchorCtr="0">
            <a:spAutoFit/>
          </a:bodyPr>
          <a:lstStyle/>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Ideal successor to this undertaking is Fire behavior and spread studies</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Study and formulate the Fuel and fire dynamics, with the help of experts to integrate newer accurate indices in our modelling system.</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Inclusion of additional metrics, parameters and algorithms.</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Access commercial data sources with exceptional spatial and temporal resolution if funding is available.</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Consider parameters such as human activities, lightening, debris, campfire, smoking when data is published by concerned authorities.</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Increase the area and wider the scope to include management and alarm system.</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Data quality assurance standards and missing value imputation techniques can be juxtaposed and compared before modelling.</a:t>
            </a:r>
          </a:p>
          <a:p>
            <a:pPr marL="457200" lvl="0" indent="-342900" rtl="0">
              <a:lnSpc>
                <a:spcPct val="100000"/>
              </a:lnSpc>
              <a:spcBef>
                <a:spcPts val="0"/>
              </a:spcBef>
              <a:spcAft>
                <a:spcPts val="0"/>
              </a:spcAft>
              <a:buSzPts val="1800"/>
              <a:buFont typeface="Times New Roman"/>
              <a:buChar char="•"/>
            </a:pPr>
            <a:r>
              <a:rPr lang="en-US" sz="1800" dirty="0">
                <a:solidFill>
                  <a:schemeClr val="dk1"/>
                </a:solidFill>
                <a:latin typeface="+mj-lt"/>
                <a:ea typeface="Times New Roman"/>
                <a:cs typeface="Times New Roman"/>
                <a:sym typeface="Times New Roman"/>
              </a:rPr>
              <a:t>Integrate real-time data collection to the User interface for a robust data extraction mechanism.</a:t>
            </a:r>
          </a:p>
        </p:txBody>
      </p:sp>
      <p:pic>
        <p:nvPicPr>
          <p:cNvPr id="6" name="Picture 5" descr="A picture containing drawing&#10;&#10;Description automatically generated">
            <a:extLst>
              <a:ext uri="{FF2B5EF4-FFF2-40B4-BE49-F238E27FC236}">
                <a16:creationId xmlns:a16="http://schemas.microsoft.com/office/drawing/2014/main" id="{4CF8E260-635E-4E92-926D-8B2BEAFE5A79}"/>
              </a:ext>
            </a:extLst>
          </p:cNvPr>
          <p:cNvPicPr>
            <a:picLocks noChangeAspect="1"/>
          </p:cNvPicPr>
          <p:nvPr/>
        </p:nvPicPr>
        <p:blipFill>
          <a:blip r:embed="rId2"/>
          <a:stretch>
            <a:fillRect/>
          </a:stretch>
        </p:blipFill>
        <p:spPr>
          <a:xfrm>
            <a:off x="10227874" y="-18852"/>
            <a:ext cx="972709" cy="972709"/>
          </a:xfrm>
          <a:prstGeom prst="rect">
            <a:avLst/>
          </a:prstGeom>
          <a:scene3d>
            <a:camera prst="orthographicFront"/>
            <a:lightRig rig="threePt" dir="t"/>
          </a:scene3d>
          <a:sp3d>
            <a:bevelT w="165100" prst="coolSlant"/>
          </a:sp3d>
        </p:spPr>
      </p:pic>
      <p:grpSp>
        <p:nvGrpSpPr>
          <p:cNvPr id="7" name="Google Shape;122;p3">
            <a:extLst>
              <a:ext uri="{FF2B5EF4-FFF2-40B4-BE49-F238E27FC236}">
                <a16:creationId xmlns:a16="http://schemas.microsoft.com/office/drawing/2014/main" id="{44906CD1-8544-4B15-97A0-25F9653DD1AD}"/>
              </a:ext>
            </a:extLst>
          </p:cNvPr>
          <p:cNvGrpSpPr/>
          <p:nvPr/>
        </p:nvGrpSpPr>
        <p:grpSpPr>
          <a:xfrm>
            <a:off x="11219290" y="-18852"/>
            <a:ext cx="972709" cy="1935307"/>
            <a:chOff x="10918968" y="713127"/>
            <a:chExt cx="1273032" cy="2532832"/>
          </a:xfrm>
        </p:grpSpPr>
        <p:sp>
          <p:nvSpPr>
            <p:cNvPr id="8" name="Google Shape;123;p3">
              <a:extLst>
                <a:ext uri="{FF2B5EF4-FFF2-40B4-BE49-F238E27FC236}">
                  <a16:creationId xmlns:a16="http://schemas.microsoft.com/office/drawing/2014/main" id="{9777CE74-D1CC-4656-8E8F-F3658E8B2848}"/>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9" name="Google Shape;124;p3">
              <a:extLst>
                <a:ext uri="{FF2B5EF4-FFF2-40B4-BE49-F238E27FC236}">
                  <a16:creationId xmlns:a16="http://schemas.microsoft.com/office/drawing/2014/main" id="{514785F5-43DE-4FDE-813F-8310BC15D976}"/>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grpSp>
        <p:nvGrpSpPr>
          <p:cNvPr id="10" name="Google Shape;146;p5">
            <a:extLst>
              <a:ext uri="{FF2B5EF4-FFF2-40B4-BE49-F238E27FC236}">
                <a16:creationId xmlns:a16="http://schemas.microsoft.com/office/drawing/2014/main" id="{99D587A7-7613-47EF-A28E-550C8F9CD0D3}"/>
              </a:ext>
            </a:extLst>
          </p:cNvPr>
          <p:cNvGrpSpPr/>
          <p:nvPr/>
        </p:nvGrpSpPr>
        <p:grpSpPr>
          <a:xfrm>
            <a:off x="0" y="4601497"/>
            <a:ext cx="1014061" cy="2017580"/>
            <a:chOff x="0" y="4601497"/>
            <a:chExt cx="1014061" cy="2017580"/>
          </a:xfrm>
        </p:grpSpPr>
        <p:sp>
          <p:nvSpPr>
            <p:cNvPr id="11" name="Google Shape;147;p5">
              <a:extLst>
                <a:ext uri="{FF2B5EF4-FFF2-40B4-BE49-F238E27FC236}">
                  <a16:creationId xmlns:a16="http://schemas.microsoft.com/office/drawing/2014/main" id="{FD2801CA-12B1-4DE6-8406-996949926805}"/>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2" name="Google Shape;148;p5">
              <a:extLst>
                <a:ext uri="{FF2B5EF4-FFF2-40B4-BE49-F238E27FC236}">
                  <a16:creationId xmlns:a16="http://schemas.microsoft.com/office/drawing/2014/main" id="{35A6D23D-DA1B-400F-85A7-0F208CE6AA79}"/>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pic>
        <p:nvPicPr>
          <p:cNvPr id="16" name="Picture 15" descr="A tree with a sunset in the background&#10;&#10;Description automatically generated">
            <a:extLst>
              <a:ext uri="{FF2B5EF4-FFF2-40B4-BE49-F238E27FC236}">
                <a16:creationId xmlns:a16="http://schemas.microsoft.com/office/drawing/2014/main" id="{3D5F144A-B4D7-46FA-A090-EB33473B06EC}"/>
              </a:ext>
            </a:extLst>
          </p:cNvPr>
          <p:cNvPicPr>
            <a:picLocks noChangeAspect="1"/>
          </p:cNvPicPr>
          <p:nvPr/>
        </p:nvPicPr>
        <p:blipFill>
          <a:blip r:embed="rId3"/>
          <a:stretch>
            <a:fillRect/>
          </a:stretch>
        </p:blipFill>
        <p:spPr>
          <a:xfrm>
            <a:off x="9408160" y="2932154"/>
            <a:ext cx="2184400" cy="3448820"/>
          </a:xfrm>
          <a:prstGeom prst="rect">
            <a:avLst/>
          </a:prstGeom>
        </p:spPr>
      </p:pic>
      <p:pic>
        <p:nvPicPr>
          <p:cNvPr id="39" name="Picture 38" descr="A close up of a fire&#10;&#10;Description automatically generated">
            <a:extLst>
              <a:ext uri="{FF2B5EF4-FFF2-40B4-BE49-F238E27FC236}">
                <a16:creationId xmlns:a16="http://schemas.microsoft.com/office/drawing/2014/main" id="{F8CE8206-1FAE-4A89-8880-488BF48B7567}"/>
              </a:ext>
            </a:extLst>
          </p:cNvPr>
          <p:cNvPicPr>
            <a:picLocks noChangeAspect="1"/>
          </p:cNvPicPr>
          <p:nvPr/>
        </p:nvPicPr>
        <p:blipFill>
          <a:blip r:embed="rId4"/>
          <a:stretch>
            <a:fillRect/>
          </a:stretch>
        </p:blipFill>
        <p:spPr>
          <a:xfrm>
            <a:off x="7103611" y="1302700"/>
            <a:ext cx="2304549" cy="3457124"/>
          </a:xfrm>
          <a:prstGeom prst="rect">
            <a:avLst/>
          </a:prstGeom>
        </p:spPr>
      </p:pic>
      <p:pic>
        <p:nvPicPr>
          <p:cNvPr id="43" name="Graphic 42" descr="Bonfire">
            <a:extLst>
              <a:ext uri="{FF2B5EF4-FFF2-40B4-BE49-F238E27FC236}">
                <a16:creationId xmlns:a16="http://schemas.microsoft.com/office/drawing/2014/main" id="{3C265308-8DAF-4341-80D8-7C906DD3DB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8656" y="5170941"/>
            <a:ext cx="914400" cy="914400"/>
          </a:xfrm>
          <a:prstGeom prst="rect">
            <a:avLst/>
          </a:prstGeom>
          <a:effectLst>
            <a:innerShdw blurRad="63500" dist="50800" dir="5400000">
              <a:prstClr val="black">
                <a:alpha val="50000"/>
              </a:prstClr>
            </a:innerShdw>
          </a:effectLst>
        </p:spPr>
      </p:pic>
      <p:pic>
        <p:nvPicPr>
          <p:cNvPr id="47" name="Graphic 46" descr="Siren">
            <a:extLst>
              <a:ext uri="{FF2B5EF4-FFF2-40B4-BE49-F238E27FC236}">
                <a16:creationId xmlns:a16="http://schemas.microsoft.com/office/drawing/2014/main" id="{A85ED90C-298E-46F8-B378-2EA29566FC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41004" y="1680010"/>
            <a:ext cx="914400" cy="914400"/>
          </a:xfrm>
          <a:prstGeom prst="rect">
            <a:avLst/>
          </a:prstGeom>
          <a:effectLst>
            <a:innerShdw blurRad="63500" dist="50800" dir="5400000">
              <a:prstClr val="black">
                <a:alpha val="50000"/>
              </a:prstClr>
            </a:innerShdw>
          </a:effectLst>
        </p:spPr>
      </p:pic>
    </p:spTree>
    <p:extLst>
      <p:ext uri="{BB962C8B-B14F-4D97-AF65-F5344CB8AC3E}">
        <p14:creationId xmlns:p14="http://schemas.microsoft.com/office/powerpoint/2010/main" val="420714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sp>
        <p:nvSpPr>
          <p:cNvPr id="303" name="Google Shape;303;p1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04" name="Google Shape;304;p19"/>
          <p:cNvSpPr txBox="1">
            <a:spLocks noGrp="1"/>
          </p:cNvSpPr>
          <p:nvPr>
            <p:ph type="title"/>
          </p:nvPr>
        </p:nvSpPr>
        <p:spPr>
          <a:xfrm>
            <a:off x="0" y="1571625"/>
            <a:ext cx="12081000" cy="1127100"/>
          </a:xfrm>
          <a:prstGeom prst="rect">
            <a:avLst/>
          </a:prstGeom>
          <a:solidFill>
            <a:srgbClr val="AFEAFF"/>
          </a:solidFill>
          <a:ln>
            <a:noFill/>
          </a:ln>
        </p:spPr>
        <p:txBody>
          <a:bodyPr spcFirstLastPara="1" wrap="square" lIns="91425" tIns="45700" rIns="91425" bIns="45700" anchor="ctr" anchorCtr="0">
            <a:normAutofit/>
          </a:bodyPr>
          <a:lstStyle/>
          <a:p>
            <a:pPr marL="0" lvl="0" indent="457200" algn="l" rtl="0">
              <a:lnSpc>
                <a:spcPct val="90000"/>
              </a:lnSpc>
              <a:spcBef>
                <a:spcPts val="0"/>
              </a:spcBef>
              <a:spcAft>
                <a:spcPts val="0"/>
              </a:spcAft>
              <a:buClr>
                <a:schemeClr val="dk1"/>
              </a:buClr>
              <a:buSzPts val="6000"/>
              <a:buFont typeface="Calibri"/>
              <a:buNone/>
            </a:pPr>
            <a:r>
              <a:rPr lang="en-US" dirty="0">
                <a:solidFill>
                  <a:schemeClr val="dk1"/>
                </a:solidFill>
                <a:latin typeface="+mj-lt"/>
                <a:ea typeface="Calibri"/>
                <a:cs typeface="Calibri"/>
                <a:sym typeface="Calibri"/>
              </a:rPr>
              <a:t>DEMO</a:t>
            </a:r>
            <a:endParaRPr sz="3200" dirty="0">
              <a:latin typeface="+mj-lt"/>
            </a:endParaRPr>
          </a:p>
        </p:txBody>
      </p:sp>
      <p:sp>
        <p:nvSpPr>
          <p:cNvPr id="305" name="Google Shape;305;p19"/>
          <p:cNvSpPr/>
          <p:nvPr/>
        </p:nvSpPr>
        <p:spPr>
          <a:xfrm>
            <a:off x="5510370" y="851518"/>
            <a:ext cx="6184806" cy="5154967"/>
          </a:xfrm>
          <a:custGeom>
            <a:avLst/>
            <a:gdLst/>
            <a:ahLst/>
            <a:cxnLst/>
            <a:rect l="l" t="t" r="r" b="b"/>
            <a:pathLst>
              <a:path w="6184806" h="5154967" extrusionOk="0">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rgbClr val="7F7F7F">
              <a:alpha val="1490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pic>
        <p:nvPicPr>
          <p:cNvPr id="306" name="Google Shape;306;p19" descr="Play"/>
          <p:cNvPicPr preferRelativeResize="0"/>
          <p:nvPr/>
        </p:nvPicPr>
        <p:blipFill rotWithShape="1">
          <a:blip r:embed="rId3">
            <a:alphaModFix/>
            <a:duotone>
              <a:schemeClr val="accent5">
                <a:shade val="45000"/>
                <a:satMod val="135000"/>
              </a:schemeClr>
              <a:prstClr val="white"/>
            </a:duotone>
          </a:blip>
          <a:srcRect/>
          <a:stretch/>
        </p:blipFill>
        <p:spPr>
          <a:xfrm>
            <a:off x="7531503" y="2129307"/>
            <a:ext cx="3217333" cy="3217333"/>
          </a:xfrm>
          <a:prstGeom prst="rect">
            <a:avLst/>
          </a:prstGeom>
          <a:noFill/>
          <a:ln>
            <a:noFill/>
          </a:ln>
        </p:spPr>
      </p:pic>
      <p:grpSp>
        <p:nvGrpSpPr>
          <p:cNvPr id="7" name="Google Shape;146;p5">
            <a:extLst>
              <a:ext uri="{FF2B5EF4-FFF2-40B4-BE49-F238E27FC236}">
                <a16:creationId xmlns:a16="http://schemas.microsoft.com/office/drawing/2014/main" id="{3467F8A2-CEA5-4B71-B947-91745852BF72}"/>
              </a:ext>
            </a:extLst>
          </p:cNvPr>
          <p:cNvGrpSpPr/>
          <p:nvPr/>
        </p:nvGrpSpPr>
        <p:grpSpPr>
          <a:xfrm>
            <a:off x="0" y="4601497"/>
            <a:ext cx="1014061" cy="2017580"/>
            <a:chOff x="0" y="4601497"/>
            <a:chExt cx="1014061" cy="2017580"/>
          </a:xfrm>
        </p:grpSpPr>
        <p:sp>
          <p:nvSpPr>
            <p:cNvPr id="8" name="Google Shape;147;p5">
              <a:extLst>
                <a:ext uri="{FF2B5EF4-FFF2-40B4-BE49-F238E27FC236}">
                  <a16:creationId xmlns:a16="http://schemas.microsoft.com/office/drawing/2014/main" id="{2C125D7A-3387-44F1-B772-141A6F5F7DDF}"/>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9" name="Google Shape;148;p5">
              <a:extLst>
                <a:ext uri="{FF2B5EF4-FFF2-40B4-BE49-F238E27FC236}">
                  <a16:creationId xmlns:a16="http://schemas.microsoft.com/office/drawing/2014/main" id="{DCA7C4BE-8EA9-45EF-BFD4-EEDADFAA6D30}"/>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0" name="Google Shape;122;p3">
            <a:extLst>
              <a:ext uri="{FF2B5EF4-FFF2-40B4-BE49-F238E27FC236}">
                <a16:creationId xmlns:a16="http://schemas.microsoft.com/office/drawing/2014/main" id="{D2D15FBC-9308-4884-95A3-B766C396FE53}"/>
              </a:ext>
            </a:extLst>
          </p:cNvPr>
          <p:cNvGrpSpPr/>
          <p:nvPr/>
        </p:nvGrpSpPr>
        <p:grpSpPr>
          <a:xfrm>
            <a:off x="11219290" y="-18852"/>
            <a:ext cx="972709" cy="1935307"/>
            <a:chOff x="10918968" y="713127"/>
            <a:chExt cx="1273032" cy="2532832"/>
          </a:xfrm>
        </p:grpSpPr>
        <p:sp>
          <p:nvSpPr>
            <p:cNvPr id="11" name="Google Shape;123;p3">
              <a:extLst>
                <a:ext uri="{FF2B5EF4-FFF2-40B4-BE49-F238E27FC236}">
                  <a16:creationId xmlns:a16="http://schemas.microsoft.com/office/drawing/2014/main" id="{9D7B502B-1B69-4ECA-BC57-10FB413A8A25}"/>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2" name="Google Shape;124;p3">
              <a:extLst>
                <a:ext uri="{FF2B5EF4-FFF2-40B4-BE49-F238E27FC236}">
                  <a16:creationId xmlns:a16="http://schemas.microsoft.com/office/drawing/2014/main" id="{499AF20E-BF78-4BFE-9983-6B682F5EABFB}"/>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20" name="Picture 19" descr="A picture containing drawing&#10;&#10;Description automatically generated">
            <a:extLst>
              <a:ext uri="{FF2B5EF4-FFF2-40B4-BE49-F238E27FC236}">
                <a16:creationId xmlns:a16="http://schemas.microsoft.com/office/drawing/2014/main" id="{497677FD-926B-4B47-B31F-E98253EA47B7}"/>
              </a:ext>
            </a:extLst>
          </p:cNvPr>
          <p:cNvPicPr>
            <a:picLocks noChangeAspect="1"/>
          </p:cNvPicPr>
          <p:nvPr/>
        </p:nvPicPr>
        <p:blipFill>
          <a:blip r:embed="rId4"/>
          <a:stretch>
            <a:fillRect/>
          </a:stretch>
        </p:blipFill>
        <p:spPr>
          <a:xfrm>
            <a:off x="2707653" y="1567420"/>
            <a:ext cx="1109124" cy="1061990"/>
          </a:xfrm>
          <a:prstGeom prst="rect">
            <a:avLst/>
          </a:prstGeom>
          <a:scene3d>
            <a:camera prst="orthographicFront"/>
            <a:lightRig rig="threePt" dir="t"/>
          </a:scene3d>
          <a:sp3d>
            <a:bevelT w="165100" prst="coolSlant"/>
          </a:sp3d>
        </p:spPr>
      </p:pic>
      <p:pic>
        <p:nvPicPr>
          <p:cNvPr id="21" name="Picture 20" descr="A picture containing building, man, fire, wearing&#10;&#10;Description automatically generated">
            <a:extLst>
              <a:ext uri="{FF2B5EF4-FFF2-40B4-BE49-F238E27FC236}">
                <a16:creationId xmlns:a16="http://schemas.microsoft.com/office/drawing/2014/main" id="{7B6CFA4E-31F7-475D-B7EB-9321589E1B48}"/>
              </a:ext>
            </a:extLst>
          </p:cNvPr>
          <p:cNvPicPr>
            <a:picLocks noChangeAspect="1"/>
          </p:cNvPicPr>
          <p:nvPr/>
        </p:nvPicPr>
        <p:blipFill>
          <a:blip r:embed="rId5"/>
          <a:stretch>
            <a:fillRect/>
          </a:stretch>
        </p:blipFill>
        <p:spPr>
          <a:xfrm>
            <a:off x="1243067" y="3026763"/>
            <a:ext cx="4038295" cy="24871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wipe(down)">
                                      <p:cBhvr>
                                        <p:cTn id="7" dur="580">
                                          <p:stCondLst>
                                            <p:cond delay="0"/>
                                          </p:stCondLst>
                                        </p:cTn>
                                        <p:tgtEl>
                                          <p:spTgt spid="304"/>
                                        </p:tgtEl>
                                      </p:cBhvr>
                                    </p:animEffect>
                                    <p:anim calcmode="lin" valueType="num">
                                      <p:cBhvr>
                                        <p:cTn id="8" dur="1822" tmFilter="0,0; 0.14,0.36; 0.43,0.73; 0.71,0.91; 1.0,1.0">
                                          <p:stCondLst>
                                            <p:cond delay="0"/>
                                          </p:stCondLst>
                                        </p:cTn>
                                        <p:tgtEl>
                                          <p:spTgt spid="30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4"/>
                                        </p:tgtEl>
                                      </p:cBhvr>
                                      <p:to x="100000" y="60000"/>
                                    </p:animScale>
                                    <p:animScale>
                                      <p:cBhvr>
                                        <p:cTn id="14" dur="166" decel="50000">
                                          <p:stCondLst>
                                            <p:cond delay="676"/>
                                          </p:stCondLst>
                                        </p:cTn>
                                        <p:tgtEl>
                                          <p:spTgt spid="304"/>
                                        </p:tgtEl>
                                      </p:cBhvr>
                                      <p:to x="100000" y="100000"/>
                                    </p:animScale>
                                    <p:animScale>
                                      <p:cBhvr>
                                        <p:cTn id="15" dur="26">
                                          <p:stCondLst>
                                            <p:cond delay="1312"/>
                                          </p:stCondLst>
                                        </p:cTn>
                                        <p:tgtEl>
                                          <p:spTgt spid="304"/>
                                        </p:tgtEl>
                                      </p:cBhvr>
                                      <p:to x="100000" y="80000"/>
                                    </p:animScale>
                                    <p:animScale>
                                      <p:cBhvr>
                                        <p:cTn id="16" dur="166" decel="50000">
                                          <p:stCondLst>
                                            <p:cond delay="1338"/>
                                          </p:stCondLst>
                                        </p:cTn>
                                        <p:tgtEl>
                                          <p:spTgt spid="304"/>
                                        </p:tgtEl>
                                      </p:cBhvr>
                                      <p:to x="100000" y="100000"/>
                                    </p:animScale>
                                    <p:animScale>
                                      <p:cBhvr>
                                        <p:cTn id="17" dur="26">
                                          <p:stCondLst>
                                            <p:cond delay="1642"/>
                                          </p:stCondLst>
                                        </p:cTn>
                                        <p:tgtEl>
                                          <p:spTgt spid="304"/>
                                        </p:tgtEl>
                                      </p:cBhvr>
                                      <p:to x="100000" y="90000"/>
                                    </p:animScale>
                                    <p:animScale>
                                      <p:cBhvr>
                                        <p:cTn id="18" dur="166" decel="50000">
                                          <p:stCondLst>
                                            <p:cond delay="1668"/>
                                          </p:stCondLst>
                                        </p:cTn>
                                        <p:tgtEl>
                                          <p:spTgt spid="304"/>
                                        </p:tgtEl>
                                      </p:cBhvr>
                                      <p:to x="100000" y="100000"/>
                                    </p:animScale>
                                    <p:animScale>
                                      <p:cBhvr>
                                        <p:cTn id="19" dur="26">
                                          <p:stCondLst>
                                            <p:cond delay="1808"/>
                                          </p:stCondLst>
                                        </p:cTn>
                                        <p:tgtEl>
                                          <p:spTgt spid="304"/>
                                        </p:tgtEl>
                                      </p:cBhvr>
                                      <p:to x="100000" y="95000"/>
                                    </p:animScale>
                                    <p:animScale>
                                      <p:cBhvr>
                                        <p:cTn id="20" dur="166" decel="50000">
                                          <p:stCondLst>
                                            <p:cond delay="1834"/>
                                          </p:stCondLst>
                                        </p:cTn>
                                        <p:tgtEl>
                                          <p:spTgt spid="30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8" presetClass="emph" presetSubtype="0" fill="hold" nodeType="clickEffect">
                                  <p:stCondLst>
                                    <p:cond delay="0"/>
                                  </p:stCondLst>
                                  <p:childTnLst>
                                    <p:animRot by="21600000">
                                      <p:cBhvr>
                                        <p:cTn id="24" dur="2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descr="A picture containing yellow, outdoor, grass, fire&#10;&#10;Description automatically generated">
            <a:extLst>
              <a:ext uri="{FF2B5EF4-FFF2-40B4-BE49-F238E27FC236}">
                <a16:creationId xmlns:a16="http://schemas.microsoft.com/office/drawing/2014/main" id="{424D36E1-877E-4B92-BC37-9C1ACB3FBACE}"/>
              </a:ext>
            </a:extLst>
          </p:cNvPr>
          <p:cNvPicPr>
            <a:picLocks noChangeAspect="1"/>
          </p:cNvPicPr>
          <p:nvPr/>
        </p:nvPicPr>
        <p:blipFill rotWithShape="1">
          <a:blip r:embed="rId2"/>
          <a:srcRect t="11789" b="3942"/>
          <a:stretch/>
        </p:blipFill>
        <p:spPr>
          <a:xfrm>
            <a:off x="20" y="0"/>
            <a:ext cx="12191980" cy="6857990"/>
          </a:xfrm>
          <a:prstGeom prst="rect">
            <a:avLst/>
          </a:prstGeom>
        </p:spPr>
      </p:pic>
      <p:sp>
        <p:nvSpPr>
          <p:cNvPr id="13" name="Rectangle 12">
            <a:extLst>
              <a:ext uri="{FF2B5EF4-FFF2-40B4-BE49-F238E27FC236}">
                <a16:creationId xmlns:a16="http://schemas.microsoft.com/office/drawing/2014/main" id="{4DB6ACEA-BAEC-4287-A50D-B48933577F2D}"/>
              </a:ext>
            </a:extLst>
          </p:cNvPr>
          <p:cNvSpPr/>
          <p:nvPr/>
        </p:nvSpPr>
        <p:spPr>
          <a:xfrm>
            <a:off x="233680" y="325735"/>
            <a:ext cx="3151836" cy="1754326"/>
          </a:xfrm>
          <a:prstGeom prst="rect">
            <a:avLst/>
          </a:prstGeom>
          <a:noFill/>
        </p:spPr>
        <p:txBody>
          <a:bodyPr wrap="square" lIns="91440" tIns="45720" rIns="91440" bIns="45720">
            <a:spAutoFit/>
          </a:bodyPr>
          <a:lstStyle/>
          <a:p>
            <a:pPr algn="ctr"/>
            <a:r>
              <a:rPr lang="en-US" sz="5400" dirty="0">
                <a:ln w="22225">
                  <a:solidFill>
                    <a:schemeClr val="accent2"/>
                  </a:solidFill>
                  <a:prstDash val="solid"/>
                </a:ln>
                <a:solidFill>
                  <a:schemeClr val="accent4">
                    <a:lumMod val="60000"/>
                    <a:lumOff val="40000"/>
                  </a:schemeClr>
                </a:solidFill>
                <a:latin typeface="+mj-lt"/>
              </a:rPr>
              <a:t>Thank </a:t>
            </a:r>
          </a:p>
          <a:p>
            <a:pPr algn="ctr"/>
            <a:r>
              <a:rPr lang="en-US" sz="5400" dirty="0">
                <a:ln w="22225">
                  <a:solidFill>
                    <a:schemeClr val="accent2"/>
                  </a:solidFill>
                  <a:prstDash val="solid"/>
                </a:ln>
                <a:solidFill>
                  <a:schemeClr val="accent4">
                    <a:lumMod val="60000"/>
                    <a:lumOff val="40000"/>
                  </a:schemeClr>
                </a:solidFill>
                <a:latin typeface="+mj-lt"/>
              </a:rPr>
              <a:t>you!</a:t>
            </a:r>
          </a:p>
        </p:txBody>
      </p:sp>
      <p:sp>
        <p:nvSpPr>
          <p:cNvPr id="14" name="Rectangle 13">
            <a:extLst>
              <a:ext uri="{FF2B5EF4-FFF2-40B4-BE49-F238E27FC236}">
                <a16:creationId xmlns:a16="http://schemas.microsoft.com/office/drawing/2014/main" id="{0C8C4954-D3B2-4F26-8201-C4500CE1F84A}"/>
              </a:ext>
            </a:extLst>
          </p:cNvPr>
          <p:cNvSpPr/>
          <p:nvPr/>
        </p:nvSpPr>
        <p:spPr>
          <a:xfrm>
            <a:off x="429112" y="6021252"/>
            <a:ext cx="11049716" cy="70788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000" b="1" cap="none" spc="0" dirty="0">
                <a:ln/>
                <a:solidFill>
                  <a:srgbClr val="AFEAFF"/>
                </a:solidFill>
                <a:effectLst/>
              </a:rPr>
              <a:t>Special thanks to Dr. Jerry Gao, Dr. Lee Chang, NASA, Cal Fire, Everbright technologies, among others.</a:t>
            </a:r>
          </a:p>
        </p:txBody>
      </p:sp>
      <p:pic>
        <p:nvPicPr>
          <p:cNvPr id="5" name="Picture 4" descr="A picture containing drawing&#10;&#10;Description automatically generated">
            <a:extLst>
              <a:ext uri="{FF2B5EF4-FFF2-40B4-BE49-F238E27FC236}">
                <a16:creationId xmlns:a16="http://schemas.microsoft.com/office/drawing/2014/main" id="{2F8EB392-8013-4FAD-8F2B-A02CE7607ED4}"/>
              </a:ext>
            </a:extLst>
          </p:cNvPr>
          <p:cNvPicPr>
            <a:picLocks noChangeAspect="1"/>
          </p:cNvPicPr>
          <p:nvPr/>
        </p:nvPicPr>
        <p:blipFill>
          <a:blip r:embed="rId3"/>
          <a:stretch>
            <a:fillRect/>
          </a:stretch>
        </p:blipFill>
        <p:spPr>
          <a:xfrm>
            <a:off x="1415434" y="2222298"/>
            <a:ext cx="788328" cy="788328"/>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91441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randombar(horizontal)">
                                      <p:cBhvr>
                                        <p:cTn id="7" dur="500"/>
                                        <p:tgtEl>
                                          <p:spTgt spid="13"/>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14"/>
                                        </p:tgtEl>
                                      </p:cBhvr>
                                    </p:animEffect>
                                    <p:animScale>
                                      <p:cBhvr>
                                        <p:cTn id="11" dur="250" autoRev="1" fill="hold"/>
                                        <p:tgtEl>
                                          <p:spTgt spid="14"/>
                                        </p:tgtEl>
                                      </p:cBhvr>
                                      <p:by x="105000" y="105000"/>
                                    </p:animScale>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1000"/>
                                        <p:tgtEl>
                                          <p:spTgt spid="14">
                                            <p:txEl>
                                              <p:pRg st="0" end="0"/>
                                            </p:txEl>
                                          </p:spTgt>
                                        </p:tgtEl>
                                      </p:cBhvr>
                                    </p:animEffect>
                                    <p:anim calcmode="lin" valueType="num">
                                      <p:cBhvr>
                                        <p:cTn id="16"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17"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26" presetClass="emph" presetSubtype="0" fill="hold" nodeType="afterEffect">
                                  <p:stCondLst>
                                    <p:cond delay="0"/>
                                  </p:stCondLst>
                                  <p:childTnLst>
                                    <p:animEffect transition="out" filter="fade">
                                      <p:cBhvr>
                                        <p:cTn id="20" dur="500" tmFilter="0, 0; .2, .5; .8, .5; 1, 0"/>
                                        <p:tgtEl>
                                          <p:spTgt spid="5"/>
                                        </p:tgtEl>
                                      </p:cBhvr>
                                    </p:animEffect>
                                    <p:animScale>
                                      <p:cBhvr>
                                        <p:cTn id="21"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icture containing sitting, close, brown, standing&#10;&#10;Description automatically generated">
            <a:extLst>
              <a:ext uri="{FF2B5EF4-FFF2-40B4-BE49-F238E27FC236}">
                <a16:creationId xmlns:a16="http://schemas.microsoft.com/office/drawing/2014/main" id="{4EF3D4B8-6218-440D-9E04-32F9F0A1A1EF}"/>
              </a:ext>
            </a:extLst>
          </p:cNvPr>
          <p:cNvPicPr>
            <a:picLocks noChangeAspect="1"/>
          </p:cNvPicPr>
          <p:nvPr/>
        </p:nvPicPr>
        <p:blipFill rotWithShape="1">
          <a:blip r:embed="rId2"/>
          <a:srcRect l="21338" r="-1"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1" name="Freeform: Shape 10">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06F1D4-75FB-4815-9A6F-6BFAC42E3377}"/>
              </a:ext>
            </a:extLst>
          </p:cNvPr>
          <p:cNvSpPr>
            <a:spLocks noGrp="1"/>
          </p:cNvSpPr>
          <p:nvPr>
            <p:ph type="title"/>
          </p:nvPr>
        </p:nvSpPr>
        <p:spPr>
          <a:xfrm>
            <a:off x="477981" y="2689933"/>
            <a:ext cx="4023360" cy="1636563"/>
          </a:xfrm>
        </p:spPr>
        <p:txBody>
          <a:bodyPr vert="horz" lIns="91440" tIns="45720" rIns="91440" bIns="45720" rtlCol="0" anchor="b">
            <a:normAutofit/>
          </a:bodyPr>
          <a:lstStyle/>
          <a:p>
            <a:pPr algn="ctr"/>
            <a:r>
              <a:rPr lang="en-US" sz="4800" dirty="0">
                <a:solidFill>
                  <a:srgbClr val="002060"/>
                </a:solidFill>
              </a:rPr>
              <a:t>Demo Screenshots</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Picture 5" descr="A picture containing drawing&#10;&#10;Description automatically generated">
            <a:extLst>
              <a:ext uri="{FF2B5EF4-FFF2-40B4-BE49-F238E27FC236}">
                <a16:creationId xmlns:a16="http://schemas.microsoft.com/office/drawing/2014/main" id="{FF0BF55A-6F49-4918-9040-2DE237683427}"/>
              </a:ext>
            </a:extLst>
          </p:cNvPr>
          <p:cNvPicPr>
            <a:picLocks noChangeAspect="1"/>
          </p:cNvPicPr>
          <p:nvPr/>
        </p:nvPicPr>
        <p:blipFill>
          <a:blip r:embed="rId3"/>
          <a:stretch>
            <a:fillRect/>
          </a:stretch>
        </p:blipFill>
        <p:spPr>
          <a:xfrm>
            <a:off x="3428567" y="2808158"/>
            <a:ext cx="788328" cy="788328"/>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180035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21600000">
                                      <p:cBhvr>
                                        <p:cTn id="6" dur="2000" fill="hold"/>
                                        <p:tgtEl>
                                          <p:spTgt spid="6"/>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in the background&#10;&#10;Description automatically generated">
            <a:extLst>
              <a:ext uri="{FF2B5EF4-FFF2-40B4-BE49-F238E27FC236}">
                <a16:creationId xmlns:a16="http://schemas.microsoft.com/office/drawing/2014/main" id="{832A027D-0760-4505-BCD1-CAABBC2B8C39}"/>
              </a:ext>
            </a:extLst>
          </p:cNvPr>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2483" r="13528"/>
          <a:stretch/>
        </p:blipFill>
        <p:spPr>
          <a:xfrm>
            <a:off x="0" y="0"/>
            <a:ext cx="12192000" cy="6858000"/>
          </a:xfrm>
          <a:prstGeom prst="rect">
            <a:avLst/>
          </a:prstGeom>
        </p:spPr>
      </p:pic>
      <p:sp>
        <p:nvSpPr>
          <p:cNvPr id="8"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dirty="0"/>
          </a:p>
        </p:txBody>
      </p:sp>
      <p:sp>
        <p:nvSpPr>
          <p:cNvPr id="2" name="Title 1">
            <a:extLst>
              <a:ext uri="{FF2B5EF4-FFF2-40B4-BE49-F238E27FC236}">
                <a16:creationId xmlns:a16="http://schemas.microsoft.com/office/drawing/2014/main" id="{9D92DDD2-BB3F-4712-8DF9-1B155F88793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3600" dirty="0">
                <a:solidFill>
                  <a:schemeClr val="accent1">
                    <a:lumMod val="50000"/>
                  </a:schemeClr>
                </a:solidFill>
              </a:rPr>
              <a:t>Homepage</a:t>
            </a:r>
          </a:p>
        </p:txBody>
      </p:sp>
      <p:cxnSp>
        <p:nvCxnSpPr>
          <p:cNvPr id="10" name="Straight Connector 9">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6" name="Picture 5" descr="A picture containing drawing&#10;&#10;Description automatically generated">
            <a:extLst>
              <a:ext uri="{FF2B5EF4-FFF2-40B4-BE49-F238E27FC236}">
                <a16:creationId xmlns:a16="http://schemas.microsoft.com/office/drawing/2014/main" id="{E0E02ECC-B47D-47C8-8FAE-F550BB1E9BD4}"/>
              </a:ext>
            </a:extLst>
          </p:cNvPr>
          <p:cNvPicPr>
            <a:picLocks noChangeAspect="1"/>
          </p:cNvPicPr>
          <p:nvPr/>
        </p:nvPicPr>
        <p:blipFill>
          <a:blip r:embed="rId4"/>
          <a:stretch>
            <a:fillRect/>
          </a:stretch>
        </p:blipFill>
        <p:spPr>
          <a:xfrm>
            <a:off x="96626" y="197074"/>
            <a:ext cx="629579" cy="629579"/>
          </a:xfrm>
          <a:prstGeom prst="rect">
            <a:avLst/>
          </a:prstGeom>
          <a:scene3d>
            <a:camera prst="orthographicFront"/>
            <a:lightRig rig="threePt" dir="t"/>
          </a:scene3d>
          <a:sp3d>
            <a:bevelT w="165100" prst="coolSlant"/>
          </a:sp3d>
        </p:spPr>
      </p:pic>
    </p:spTree>
    <p:extLst>
      <p:ext uri="{BB962C8B-B14F-4D97-AF65-F5344CB8AC3E}">
        <p14:creationId xmlns:p14="http://schemas.microsoft.com/office/powerpoint/2010/main" val="145810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8" presetClass="emph" presetSubtype="0" fill="hold" nodeType="afterEffect">
                                  <p:stCondLst>
                                    <p:cond delay="0"/>
                                  </p:stCondLst>
                                  <p:childTnLst>
                                    <p:animRot by="21600000">
                                      <p:cBhvr>
                                        <p:cTn id="14"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8D39D-B687-458C-8237-62F43C0F7535}"/>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A9082816-8B36-4550-B9BE-DC258E2AC126}"/>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480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B46C5-5A9E-4003-962D-6A051EA71D66}"/>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DF481AF8-DD98-43A1-802D-9AF34323867A}"/>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435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AAD2-5322-45CD-A718-AF7EB77484F0}"/>
              </a:ext>
            </a:extLst>
          </p:cNvPr>
          <p:cNvSpPr>
            <a:spLocks noGrp="1"/>
          </p:cNvSpPr>
          <p:nvPr>
            <p:ph type="title"/>
          </p:nvPr>
        </p:nvSpPr>
        <p:spPr/>
        <p:txBody>
          <a:bodyPr/>
          <a:lstStyle/>
          <a:p>
            <a:endParaRPr lang="en-US" dirty="0"/>
          </a:p>
        </p:txBody>
      </p:sp>
      <p:pic>
        <p:nvPicPr>
          <p:cNvPr id="3" name="Picture 2" descr="A screenshot of a computer screen&#10;&#10;Description automatically generated">
            <a:extLst>
              <a:ext uri="{FF2B5EF4-FFF2-40B4-BE49-F238E27FC236}">
                <a16:creationId xmlns:a16="http://schemas.microsoft.com/office/drawing/2014/main" id="{6D33D6FB-55F2-4127-92A7-68B6DB30DF0A}"/>
              </a:ext>
            </a:extLst>
          </p:cNvPr>
          <p:cNvPicPr/>
          <p:nvPr/>
        </p:nvPicPr>
        <p:blipFill rotWithShape="1">
          <a:blip r:embed="rId2" cstate="print">
            <a:extLst>
              <a:ext uri="{28A0092B-C50C-407E-A947-70E740481C1C}">
                <a14:useLocalDpi xmlns:a14="http://schemas.microsoft.com/office/drawing/2010/main" val="0"/>
              </a:ext>
            </a:extLst>
          </a:blip>
          <a:srcRect l="12500" t="7750" r="13078" b="7692"/>
          <a:stretch/>
        </p:blipFill>
        <p:spPr bwMode="auto">
          <a:xfrm>
            <a:off x="-1" y="0"/>
            <a:ext cx="12192001"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10473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sp>
        <p:nvSpPr>
          <p:cNvPr id="115" name="Google Shape;115;p3"/>
          <p:cNvSpPr/>
          <p:nvPr/>
        </p:nvSpPr>
        <p:spPr>
          <a:xfrm>
            <a:off x="0" y="-49383"/>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sp>
        <p:nvSpPr>
          <p:cNvPr id="116" name="Google Shape;116;p3"/>
          <p:cNvSpPr txBox="1">
            <a:spLocks noGrp="1"/>
          </p:cNvSpPr>
          <p:nvPr>
            <p:ph type="title"/>
          </p:nvPr>
        </p:nvSpPr>
        <p:spPr>
          <a:xfrm>
            <a:off x="0" y="523875"/>
            <a:ext cx="12192000" cy="730200"/>
          </a:xfrm>
          <a:prstGeom prst="rect">
            <a:avLst/>
          </a:prstGeom>
          <a:solidFill>
            <a:srgbClr val="AFEAFF"/>
          </a:solidFill>
          <a:ln>
            <a:noFill/>
          </a:ln>
          <a:effectLst/>
          <a:scene3d>
            <a:camera prst="orthographicFront"/>
            <a:lightRig rig="threePt" dir="t"/>
          </a:scene3d>
          <a:sp3d>
            <a:bevelT/>
          </a:sp3d>
        </p:spPr>
        <p:txBody>
          <a:bodyPr spcFirstLastPara="1" wrap="square" lIns="91425" tIns="45700" rIns="91425" bIns="45700" anchor="ctr" anchorCtr="0">
            <a:normAutofit/>
          </a:bodyPr>
          <a:lstStyle/>
          <a:p>
            <a:pPr marL="457200" lvl="0" indent="457200">
              <a:spcBef>
                <a:spcPts val="0"/>
              </a:spcBef>
              <a:buClr>
                <a:schemeClr val="dk1"/>
              </a:buClr>
              <a:buSzPts val="3600"/>
            </a:pPr>
            <a:r>
              <a:rPr lang="en-US" sz="2800" b="1" dirty="0">
                <a:sym typeface="Times New Roman"/>
              </a:rPr>
              <a:t>Project Overview</a:t>
            </a:r>
            <a:endParaRPr sz="2800" b="1" dirty="0"/>
          </a:p>
        </p:txBody>
      </p:sp>
      <p:sp>
        <p:nvSpPr>
          <p:cNvPr id="117" name="Google Shape;117;p3"/>
          <p:cNvSpPr txBox="1">
            <a:spLocks noGrp="1"/>
          </p:cNvSpPr>
          <p:nvPr>
            <p:ph idx="1"/>
          </p:nvPr>
        </p:nvSpPr>
        <p:spPr>
          <a:xfrm>
            <a:off x="754602" y="1782981"/>
            <a:ext cx="4145872" cy="3103979"/>
          </a:xfrm>
          <a:prstGeom prst="rect">
            <a:avLst/>
          </a:prstGeom>
          <a:noFill/>
          <a:ln>
            <a:noFill/>
          </a:ln>
        </p:spPr>
        <p:txBody>
          <a:bodyPr spcFirstLastPara="1" wrap="square" lIns="91425" tIns="45700" rIns="91425" bIns="45700" anchor="t" anchorCtr="0">
            <a:noAutofit/>
          </a:bodyPr>
          <a:lstStyle/>
          <a:p>
            <a:pPr marL="457200" lvl="0" indent="-355600" algn="l" rtl="0">
              <a:lnSpc>
                <a:spcPct val="110000"/>
              </a:lnSpc>
              <a:spcBef>
                <a:spcPts val="0"/>
              </a:spcBef>
              <a:spcAft>
                <a:spcPts val="0"/>
              </a:spcAft>
              <a:buSzPts val="2000"/>
              <a:buFont typeface="Times New Roman"/>
              <a:buChar char="•"/>
            </a:pPr>
            <a:r>
              <a:rPr lang="en-US" sz="1800" b="1" dirty="0">
                <a:latin typeface="Arial" panose="020B0604020202020204" pitchFamily="34" charset="0"/>
                <a:ea typeface="Times New Roman"/>
                <a:cs typeface="Arial" panose="020B0604020202020204" pitchFamily="34" charset="0"/>
                <a:sym typeface="Times New Roman"/>
              </a:rPr>
              <a:t>Objective</a:t>
            </a:r>
            <a:r>
              <a:rPr lang="en-US" sz="1800" dirty="0">
                <a:latin typeface="Arial" panose="020B0604020202020204" pitchFamily="34" charset="0"/>
                <a:ea typeface="Times New Roman"/>
                <a:cs typeface="Arial" panose="020B0604020202020204" pitchFamily="34" charset="0"/>
                <a:sym typeface="Times New Roman"/>
              </a:rPr>
              <a:t>: Build a model that improves accuracy for predicting wildfire risk in Northern California.</a:t>
            </a:r>
            <a:endParaRPr sz="1800" dirty="0">
              <a:latin typeface="Arial" panose="020B0604020202020204" pitchFamily="34" charset="0"/>
              <a:ea typeface="Times New Roman"/>
              <a:cs typeface="Arial" panose="020B0604020202020204" pitchFamily="34" charset="0"/>
              <a:sym typeface="Times New Roman"/>
            </a:endParaRPr>
          </a:p>
          <a:p>
            <a:pPr marL="457200" lvl="0" indent="0" algn="l" rtl="0">
              <a:lnSpc>
                <a:spcPct val="110000"/>
              </a:lnSpc>
              <a:spcBef>
                <a:spcPts val="0"/>
              </a:spcBef>
              <a:spcAft>
                <a:spcPts val="0"/>
              </a:spcAft>
              <a:buNone/>
            </a:pPr>
            <a:endParaRPr sz="1800" dirty="0">
              <a:latin typeface="Arial" panose="020B0604020202020204" pitchFamily="34" charset="0"/>
              <a:ea typeface="Times New Roman"/>
              <a:cs typeface="Arial" panose="020B0604020202020204" pitchFamily="34" charset="0"/>
              <a:sym typeface="Times New Roman"/>
            </a:endParaRPr>
          </a:p>
          <a:p>
            <a:pPr marL="457200" lvl="0" indent="-355600" algn="l" rtl="0">
              <a:lnSpc>
                <a:spcPct val="110000"/>
              </a:lnSpc>
              <a:spcBef>
                <a:spcPts val="0"/>
              </a:spcBef>
              <a:spcAft>
                <a:spcPts val="0"/>
              </a:spcAft>
              <a:buSzPts val="2000"/>
              <a:buFont typeface="Times New Roman"/>
              <a:buChar char="•"/>
            </a:pPr>
            <a:r>
              <a:rPr lang="en-US" sz="1800" b="1" dirty="0">
                <a:latin typeface="Arial" panose="020B0604020202020204" pitchFamily="34" charset="0"/>
                <a:ea typeface="Times New Roman"/>
                <a:cs typeface="Arial" panose="020B0604020202020204" pitchFamily="34" charset="0"/>
                <a:sym typeface="Times New Roman"/>
              </a:rPr>
              <a:t>Purpose</a:t>
            </a:r>
            <a:r>
              <a:rPr lang="en-US" sz="1800" dirty="0">
                <a:latin typeface="Arial" panose="020B0604020202020204" pitchFamily="34" charset="0"/>
                <a:ea typeface="Times New Roman"/>
                <a:cs typeface="Arial" panose="020B0604020202020204" pitchFamily="34" charset="0"/>
                <a:sym typeface="Times New Roman"/>
              </a:rPr>
              <a:t>: Create a wildfire risk prediction system that would help concerned agencies such as Cal Fire. </a:t>
            </a:r>
            <a:endParaRPr sz="1800" dirty="0">
              <a:latin typeface="Arial" panose="020B0604020202020204" pitchFamily="34" charset="0"/>
              <a:ea typeface="Times New Roman"/>
              <a:cs typeface="Arial" panose="020B0604020202020204" pitchFamily="34" charset="0"/>
              <a:sym typeface="Times New Roman"/>
            </a:endParaRPr>
          </a:p>
          <a:p>
            <a:pPr marL="457200" lvl="0" indent="0" algn="l" rtl="0">
              <a:lnSpc>
                <a:spcPct val="110000"/>
              </a:lnSpc>
              <a:spcBef>
                <a:spcPts val="0"/>
              </a:spcBef>
              <a:spcAft>
                <a:spcPts val="0"/>
              </a:spcAft>
              <a:buNone/>
            </a:pPr>
            <a:endParaRPr sz="1800" dirty="0">
              <a:latin typeface="Arial" panose="020B0604020202020204" pitchFamily="34" charset="0"/>
              <a:ea typeface="Times New Roman"/>
              <a:cs typeface="Arial" panose="020B0604020202020204" pitchFamily="34" charset="0"/>
              <a:sym typeface="Times New Roman"/>
            </a:endParaRPr>
          </a:p>
          <a:p>
            <a:pPr marL="457200" lvl="0" indent="-355600" algn="l" rtl="0">
              <a:lnSpc>
                <a:spcPct val="110000"/>
              </a:lnSpc>
              <a:spcBef>
                <a:spcPts val="0"/>
              </a:spcBef>
              <a:spcAft>
                <a:spcPts val="0"/>
              </a:spcAft>
              <a:buSzPts val="2000"/>
              <a:buFont typeface="Times New Roman"/>
              <a:buChar char="•"/>
            </a:pPr>
            <a:r>
              <a:rPr lang="en-US" sz="1800" b="1" dirty="0">
                <a:latin typeface="Arial" panose="020B0604020202020204" pitchFamily="34" charset="0"/>
                <a:ea typeface="Times New Roman"/>
                <a:cs typeface="Arial" panose="020B0604020202020204" pitchFamily="34" charset="0"/>
                <a:sym typeface="Times New Roman"/>
              </a:rPr>
              <a:t>Outcome</a:t>
            </a:r>
            <a:r>
              <a:rPr lang="en-US" sz="1800" dirty="0">
                <a:latin typeface="Arial" panose="020B0604020202020204" pitchFamily="34" charset="0"/>
                <a:ea typeface="Times New Roman"/>
                <a:cs typeface="Arial" panose="020B0604020202020204" pitchFamily="34" charset="0"/>
                <a:sym typeface="Times New Roman"/>
              </a:rPr>
              <a:t>: A ML model with augmented sensitivity that can predict local wildfire probability to a 92% accuracy, along with an interactive user Interface.</a:t>
            </a:r>
            <a:endParaRPr sz="1800" dirty="0">
              <a:latin typeface="Arial" panose="020B0604020202020204" pitchFamily="34" charset="0"/>
              <a:ea typeface="Times New Roman"/>
              <a:cs typeface="Arial" panose="020B0604020202020204" pitchFamily="34" charset="0"/>
              <a:sym typeface="Times New Roman"/>
            </a:endParaRPr>
          </a:p>
          <a:p>
            <a:pPr marL="228600" lvl="0" indent="-101600" algn="l" rtl="0">
              <a:lnSpc>
                <a:spcPct val="110000"/>
              </a:lnSpc>
              <a:spcBef>
                <a:spcPts val="1000"/>
              </a:spcBef>
              <a:spcAft>
                <a:spcPts val="0"/>
              </a:spcAft>
              <a:buClr>
                <a:schemeClr val="dk1"/>
              </a:buClr>
              <a:buSzPts val="2000"/>
              <a:buNone/>
            </a:pPr>
            <a:endParaRPr sz="1800" dirty="0">
              <a:latin typeface="Arial" panose="020B0604020202020204" pitchFamily="34" charset="0"/>
              <a:cs typeface="Arial" panose="020B0604020202020204" pitchFamily="34" charset="0"/>
            </a:endParaRPr>
          </a:p>
        </p:txBody>
      </p:sp>
      <p:pic>
        <p:nvPicPr>
          <p:cNvPr id="121" name="Google Shape;121;p3" descr="A close up of a sign&#10;&#10;Description automatically generated"/>
          <p:cNvPicPr preferRelativeResize="0"/>
          <p:nvPr/>
        </p:nvPicPr>
        <p:blipFill rotWithShape="1">
          <a:blip r:embed="rId3">
            <a:alphaModFix/>
          </a:blip>
          <a:srcRect/>
          <a:stretch/>
        </p:blipFill>
        <p:spPr>
          <a:xfrm>
            <a:off x="5095825" y="1777948"/>
            <a:ext cx="6253212" cy="4249989"/>
          </a:xfrm>
          <a:prstGeom prst="rect">
            <a:avLst/>
          </a:prstGeom>
          <a:noFill/>
          <a:ln>
            <a:solidFill>
              <a:srgbClr val="0070C0"/>
            </a:solidFill>
          </a:ln>
          <a:effectLst>
            <a:innerShdw blurRad="63500" dist="50800">
              <a:prstClr val="black">
                <a:alpha val="50000"/>
              </a:prstClr>
            </a:innerShdw>
          </a:effectLst>
        </p:spPr>
      </p:pic>
      <p:grpSp>
        <p:nvGrpSpPr>
          <p:cNvPr id="122" name="Google Shape;122;p3"/>
          <p:cNvGrpSpPr/>
          <p:nvPr/>
        </p:nvGrpSpPr>
        <p:grpSpPr>
          <a:xfrm>
            <a:off x="11219290" y="-18852"/>
            <a:ext cx="972709" cy="1935307"/>
            <a:chOff x="10918968" y="713127"/>
            <a:chExt cx="1273032" cy="2532832"/>
          </a:xfrm>
        </p:grpSpPr>
        <p:sp>
          <p:nvSpPr>
            <p:cNvPr id="123" name="Google Shape;123;p3"/>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sp>
          <p:nvSpPr>
            <p:cNvPr id="124" name="Google Shape;124;p3"/>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grpSp>
      <p:pic>
        <p:nvPicPr>
          <p:cNvPr id="6" name="Picture 5" descr="A picture containing drawing&#10;&#10;Description automatically generated">
            <a:extLst>
              <a:ext uri="{FF2B5EF4-FFF2-40B4-BE49-F238E27FC236}">
                <a16:creationId xmlns:a16="http://schemas.microsoft.com/office/drawing/2014/main" id="{4AD83B49-4A8B-4F5C-BA40-5E60EF130848}"/>
              </a:ext>
            </a:extLst>
          </p:cNvPr>
          <p:cNvPicPr>
            <a:picLocks noChangeAspect="1"/>
          </p:cNvPicPr>
          <p:nvPr/>
        </p:nvPicPr>
        <p:blipFill>
          <a:blip r:embed="rId4"/>
          <a:stretch>
            <a:fillRect/>
          </a:stretch>
        </p:blipFill>
        <p:spPr>
          <a:xfrm>
            <a:off x="9975790" y="229988"/>
            <a:ext cx="968167" cy="968167"/>
          </a:xfrm>
          <a:prstGeom prst="rect">
            <a:avLst/>
          </a:prstGeom>
          <a:scene3d>
            <a:camera prst="orthographicFront"/>
            <a:lightRig rig="threePt" dir="t"/>
          </a:scene3d>
          <a:sp3d>
            <a:bevelT w="165100" prst="coolSlant"/>
          </a:sp3d>
        </p:spPr>
      </p:pic>
      <p:grpSp>
        <p:nvGrpSpPr>
          <p:cNvPr id="16" name="Google Shape;146;p5">
            <a:extLst>
              <a:ext uri="{FF2B5EF4-FFF2-40B4-BE49-F238E27FC236}">
                <a16:creationId xmlns:a16="http://schemas.microsoft.com/office/drawing/2014/main" id="{76B21D3B-DF53-466A-BE6A-F48A4830DE05}"/>
              </a:ext>
            </a:extLst>
          </p:cNvPr>
          <p:cNvGrpSpPr/>
          <p:nvPr/>
        </p:nvGrpSpPr>
        <p:grpSpPr>
          <a:xfrm>
            <a:off x="0" y="4601497"/>
            <a:ext cx="1014061" cy="2017580"/>
            <a:chOff x="0" y="4601497"/>
            <a:chExt cx="1014061" cy="2017580"/>
          </a:xfrm>
        </p:grpSpPr>
        <p:sp>
          <p:nvSpPr>
            <p:cNvPr id="17" name="Google Shape;147;p5">
              <a:extLst>
                <a:ext uri="{FF2B5EF4-FFF2-40B4-BE49-F238E27FC236}">
                  <a16:creationId xmlns:a16="http://schemas.microsoft.com/office/drawing/2014/main" id="{0506699E-BE66-46F8-8AB1-1C973E277B80}"/>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sp>
          <p:nvSpPr>
            <p:cNvPr id="18" name="Google Shape;148;p5">
              <a:extLst>
                <a:ext uri="{FF2B5EF4-FFF2-40B4-BE49-F238E27FC236}">
                  <a16:creationId xmlns:a16="http://schemas.microsoft.com/office/drawing/2014/main" id="{5F0F9866-51CF-4D8D-8B89-8466F0F28037}"/>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panose="020B0604020202020204" pitchFamily="34" charset="0"/>
                <a:ea typeface="Calibri"/>
                <a:cs typeface="Arial" panose="020B0604020202020204" pitchFamily="34" charset="0"/>
                <a:sym typeface="Calibri"/>
              </a:endParaRPr>
            </a:p>
          </p:txBody>
        </p:sp>
      </p:grpSp>
      <p:pic>
        <p:nvPicPr>
          <p:cNvPr id="21" name="Graphic 20" descr="Fire">
            <a:extLst>
              <a:ext uri="{FF2B5EF4-FFF2-40B4-BE49-F238E27FC236}">
                <a16:creationId xmlns:a16="http://schemas.microsoft.com/office/drawing/2014/main" id="{E3FF1A25-7249-4DB6-9D9E-DE9A3DF21E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08253" y="2081525"/>
            <a:ext cx="839102" cy="839102"/>
          </a:xfrm>
          <a:prstGeom prst="rect">
            <a:avLst/>
          </a:prstGeom>
          <a:effectLst>
            <a:innerShdw blurRad="114300">
              <a:prstClr val="black"/>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1"/>
                                        </p:tgtEl>
                                        <p:attrNameLst>
                                          <p:attrName>style.visibility</p:attrName>
                                        </p:attrNameLst>
                                      </p:cBhvr>
                                      <p:to>
                                        <p:strVal val="visible"/>
                                      </p:to>
                                    </p:set>
                                    <p:anim calcmode="lin" valueType="num">
                                      <p:cBhvr additive="base">
                                        <p:cTn id="7" dur="500" fill="hold"/>
                                        <p:tgtEl>
                                          <p:spTgt spid="121"/>
                                        </p:tgtEl>
                                        <p:attrNameLst>
                                          <p:attrName>ppt_x</p:attrName>
                                        </p:attrNameLst>
                                      </p:cBhvr>
                                      <p:tavLst>
                                        <p:tav tm="0">
                                          <p:val>
                                            <p:strVal val="#ppt_x"/>
                                          </p:val>
                                        </p:tav>
                                        <p:tav tm="100000">
                                          <p:val>
                                            <p:strVal val="#ppt_x"/>
                                          </p:val>
                                        </p:tav>
                                      </p:tavLst>
                                    </p:anim>
                                    <p:anim calcmode="lin" valueType="num">
                                      <p:cBhvr additive="base">
                                        <p:cTn id="8" dur="500" fill="hold"/>
                                        <p:tgtEl>
                                          <p:spTgt spid="1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7">
                                            <p:txEl>
                                              <p:pRg st="0" end="0"/>
                                            </p:txEl>
                                          </p:spTgt>
                                        </p:tgtEl>
                                        <p:attrNameLst>
                                          <p:attrName>style.visibility</p:attrName>
                                        </p:attrNameLst>
                                      </p:cBhvr>
                                      <p:to>
                                        <p:strVal val="visible"/>
                                      </p:to>
                                    </p:set>
                                    <p:anim calcmode="lin" valueType="num">
                                      <p:cBhvr additive="base">
                                        <p:cTn id="11" dur="500" fill="hold"/>
                                        <p:tgtEl>
                                          <p:spTgt spid="11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7">
                                            <p:txEl>
                                              <p:pRg st="2" end="2"/>
                                            </p:txEl>
                                          </p:spTgt>
                                        </p:tgtEl>
                                        <p:attrNameLst>
                                          <p:attrName>style.visibility</p:attrName>
                                        </p:attrNameLst>
                                      </p:cBhvr>
                                      <p:to>
                                        <p:strVal val="visible"/>
                                      </p:to>
                                    </p:set>
                                    <p:anim calcmode="lin" valueType="num">
                                      <p:cBhvr additive="base">
                                        <p:cTn id="15" dur="500" fill="hold"/>
                                        <p:tgtEl>
                                          <p:spTgt spid="117">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7">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7">
                                            <p:txEl>
                                              <p:pRg st="4" end="4"/>
                                            </p:txEl>
                                          </p:spTgt>
                                        </p:tgtEl>
                                        <p:attrNameLst>
                                          <p:attrName>style.visibility</p:attrName>
                                        </p:attrNameLst>
                                      </p:cBhvr>
                                      <p:to>
                                        <p:strVal val="visible"/>
                                      </p:to>
                                    </p:set>
                                    <p:anim calcmode="lin" valueType="num">
                                      <p:cBhvr additive="base">
                                        <p:cTn id="19" dur="500" fill="hold"/>
                                        <p:tgtEl>
                                          <p:spTgt spid="11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11713-F899-4694-A153-30270D06967C}"/>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7B09D97D-A467-43C0-8AAD-5A7A7BBF1ACB}"/>
              </a:ext>
            </a:extLst>
          </p:cNvPr>
          <p:cNvPicPr/>
          <p:nvPr/>
        </p:nvPicPr>
        <p:blipFill rotWithShape="1">
          <a:blip r:embed="rId2"/>
          <a:srcRect l="1311" r="1772"/>
          <a:stretch/>
        </p:blipFill>
        <p:spPr>
          <a:xfrm>
            <a:off x="0" y="0"/>
            <a:ext cx="12192000" cy="6933460"/>
          </a:xfrm>
          <a:prstGeom prst="rect">
            <a:avLst/>
          </a:prstGeom>
        </p:spPr>
      </p:pic>
    </p:spTree>
    <p:extLst>
      <p:ext uri="{BB962C8B-B14F-4D97-AF65-F5344CB8AC3E}">
        <p14:creationId xmlns:p14="http://schemas.microsoft.com/office/powerpoint/2010/main" val="45335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7519F-50C5-4045-8BFA-0146C807C849}"/>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26BA297A-3F99-45F5-A397-614209B400A7}"/>
              </a:ext>
            </a:extLst>
          </p:cNvPr>
          <p:cNvPicPr/>
          <p:nvPr/>
        </p:nvPicPr>
        <p:blipFill rotWithShape="1">
          <a:blip r:embed="rId2"/>
          <a:srcRect r="6360"/>
          <a:stretch/>
        </p:blipFill>
        <p:spPr>
          <a:xfrm>
            <a:off x="0" y="0"/>
            <a:ext cx="12192000" cy="6857999"/>
          </a:xfrm>
          <a:prstGeom prst="rect">
            <a:avLst/>
          </a:prstGeom>
        </p:spPr>
      </p:pic>
    </p:spTree>
    <p:extLst>
      <p:ext uri="{BB962C8B-B14F-4D97-AF65-F5344CB8AC3E}">
        <p14:creationId xmlns:p14="http://schemas.microsoft.com/office/powerpoint/2010/main" val="551536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C21A2-AF49-4AFD-AD67-F96CAAE171FE}"/>
              </a:ext>
            </a:extLst>
          </p:cNvPr>
          <p:cNvSpPr>
            <a:spLocks noGrp="1"/>
          </p:cNvSpPr>
          <p:nvPr>
            <p:ph type="title"/>
          </p:nvPr>
        </p:nvSpPr>
        <p:spPr>
          <a:xfrm>
            <a:off x="838200" y="365125"/>
            <a:ext cx="10515600" cy="1325563"/>
          </a:xfrm>
        </p:spPr>
        <p:txBody>
          <a:bodyPr/>
          <a:lstStyle/>
          <a:p>
            <a:endParaRPr lang="en-US" dirty="0"/>
          </a:p>
        </p:txBody>
      </p:sp>
      <p:pic>
        <p:nvPicPr>
          <p:cNvPr id="3" name="Picture 2">
            <a:extLst>
              <a:ext uri="{FF2B5EF4-FFF2-40B4-BE49-F238E27FC236}">
                <a16:creationId xmlns:a16="http://schemas.microsoft.com/office/drawing/2014/main" id="{2DEFC5B5-1C79-472C-B432-4226FD583BE5}"/>
              </a:ext>
            </a:extLst>
          </p:cNvPr>
          <p:cNvPicPr/>
          <p:nvPr/>
        </p:nvPicPr>
        <p:blipFill rotWithShape="1">
          <a:blip r:embed="rId2"/>
          <a:srcRect l="1384" r="5485"/>
          <a:stretch/>
        </p:blipFill>
        <p:spPr>
          <a:xfrm>
            <a:off x="0" y="0"/>
            <a:ext cx="12192000" cy="6857999"/>
          </a:xfrm>
          <a:prstGeom prst="rect">
            <a:avLst/>
          </a:prstGeom>
        </p:spPr>
      </p:pic>
    </p:spTree>
    <p:extLst>
      <p:ext uri="{BB962C8B-B14F-4D97-AF65-F5344CB8AC3E}">
        <p14:creationId xmlns:p14="http://schemas.microsoft.com/office/powerpoint/2010/main" val="360057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C92A3-1D8A-4177-8E39-DC0FAB1943DA}"/>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F9655FB1-80CC-45A7-8723-C8FD3F6DE60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33956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4501D-D686-4252-A805-0967C3AA19F3}"/>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A6EF49F-0561-4D9B-AADA-7793A6B432D2}"/>
              </a:ext>
            </a:extLst>
          </p:cNvPr>
          <p:cNvPicPr>
            <a:picLocks noChangeAspect="1"/>
          </p:cNvPicPr>
          <p:nvPr/>
        </p:nvPicPr>
        <p:blipFill rotWithShape="1">
          <a:blip r:embed="rId2"/>
          <a:srcRect b="5324"/>
          <a:stretch/>
        </p:blipFill>
        <p:spPr>
          <a:xfrm>
            <a:off x="0" y="0"/>
            <a:ext cx="12192000" cy="6858000"/>
          </a:xfrm>
          <a:prstGeom prst="rect">
            <a:avLst/>
          </a:prstGeom>
        </p:spPr>
      </p:pic>
    </p:spTree>
    <p:extLst>
      <p:ext uri="{BB962C8B-B14F-4D97-AF65-F5344CB8AC3E}">
        <p14:creationId xmlns:p14="http://schemas.microsoft.com/office/powerpoint/2010/main" val="84149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6E7EB-0233-435B-AB4E-9C52FBABDDC5}"/>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C2993BB9-64C0-439A-8555-CF4BD586EF9C}"/>
              </a:ext>
            </a:extLst>
          </p:cNvPr>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737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B2E4A-6440-4802-91C1-00312700E0AE}"/>
              </a:ext>
            </a:extLst>
          </p:cNvPr>
          <p:cNvSpPr>
            <a:spLocks noGrp="1"/>
          </p:cNvSpPr>
          <p:nvPr>
            <p:ph type="title"/>
          </p:nvPr>
        </p:nvSpPr>
        <p:spPr/>
        <p:txBody>
          <a:bodyPr/>
          <a:lstStyle/>
          <a:p>
            <a:endParaRPr lang="en-US" dirty="0"/>
          </a:p>
        </p:txBody>
      </p:sp>
      <p:pic>
        <p:nvPicPr>
          <p:cNvPr id="3" name="Picture 2" descr="A screenshot of a computer&#10;&#10;Description automatically generated">
            <a:extLst>
              <a:ext uri="{FF2B5EF4-FFF2-40B4-BE49-F238E27FC236}">
                <a16:creationId xmlns:a16="http://schemas.microsoft.com/office/drawing/2014/main" id="{3D990BE1-3B0B-4BCB-A4C9-FB6546CE5074}"/>
              </a:ext>
            </a:extLst>
          </p:cNvPr>
          <p:cNvPicPr/>
          <p:nvPr/>
        </p:nvPicPr>
        <p:blipFill rotWithShape="1">
          <a:blip r:embed="rId2" cstate="print">
            <a:extLst>
              <a:ext uri="{28A0092B-C50C-407E-A947-70E740481C1C}">
                <a14:useLocalDpi xmlns:a14="http://schemas.microsoft.com/office/drawing/2010/main" val="0"/>
              </a:ext>
            </a:extLst>
          </a:blip>
          <a:srcRect l="12308" t="7522" r="13205" b="10199"/>
          <a:stretch/>
        </p:blipFill>
        <p:spPr bwMode="auto">
          <a:xfrm>
            <a:off x="0" y="0"/>
            <a:ext cx="12192000"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11048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22A68870-5140-45A3-88FC-2F0CFEAB3A70}"/>
              </a:ext>
            </a:extLst>
          </p:cNvPr>
          <p:cNvPicPr/>
          <p:nvPr/>
        </p:nvPicPr>
        <p:blipFill rotWithShape="1">
          <a:blip r:embed="rId2" cstate="print">
            <a:extLst>
              <a:ext uri="{28A0092B-C50C-407E-A947-70E740481C1C}">
                <a14:useLocalDpi xmlns:a14="http://schemas.microsoft.com/office/drawing/2010/main" val="0"/>
              </a:ext>
            </a:extLst>
          </a:blip>
          <a:srcRect l="11942" t="8156" r="13059" b="4854"/>
          <a:stretch/>
        </p:blipFill>
        <p:spPr bwMode="auto">
          <a:xfrm>
            <a:off x="0" y="0"/>
            <a:ext cx="12192000" cy="6858000"/>
          </a:xfrm>
          <a:prstGeom prst="rect">
            <a:avLst/>
          </a:prstGeom>
          <a:extLst>
            <a:ext uri="{53640926-AAD7-44D8-BBD7-CCE9431645EC}">
              <a14:shadowObscured xmlns:a14="http://schemas.microsoft.com/office/drawing/2010/main"/>
            </a:ext>
          </a:extLst>
        </p:spPr>
      </p:pic>
      <p:sp>
        <p:nvSpPr>
          <p:cNvPr id="2" name="Title 1">
            <a:extLst>
              <a:ext uri="{FF2B5EF4-FFF2-40B4-BE49-F238E27FC236}">
                <a16:creationId xmlns:a16="http://schemas.microsoft.com/office/drawing/2014/main" id="{490F2076-6364-419D-8FEF-EE8989940BAB}"/>
              </a:ext>
            </a:extLst>
          </p:cNvPr>
          <p:cNvSpPr>
            <a:spLocks noGrp="1"/>
          </p:cNvSpPr>
          <p:nvPr>
            <p:ph type="title"/>
          </p:nvPr>
        </p:nvSpPr>
        <p:spPr>
          <a:xfrm>
            <a:off x="10219087" y="3346882"/>
            <a:ext cx="1739135" cy="1671476"/>
          </a:xfrm>
          <a:prstGeom prst="ellipse">
            <a:avLst/>
          </a:prstGeom>
          <a:solidFill>
            <a:srgbClr val="231815"/>
          </a:solidFill>
          <a:ln w="174625" cmpd="thinThick">
            <a:solidFill>
              <a:srgbClr val="231815"/>
            </a:solidFill>
          </a:ln>
        </p:spPr>
        <p:txBody>
          <a:bodyPr anchor="ctr">
            <a:noAutofit/>
          </a:bodyPr>
          <a:lstStyle/>
          <a:p>
            <a:pPr algn="ctr"/>
            <a:r>
              <a:rPr lang="en-US" sz="1600" dirty="0">
                <a:solidFill>
                  <a:srgbClr val="FFFFFF"/>
                </a:solidFill>
              </a:rPr>
              <a:t>Weather dashboard here</a:t>
            </a:r>
          </a:p>
        </p:txBody>
      </p:sp>
    </p:spTree>
    <p:extLst>
      <p:ext uri="{BB962C8B-B14F-4D97-AF65-F5344CB8AC3E}">
        <p14:creationId xmlns:p14="http://schemas.microsoft.com/office/powerpoint/2010/main" val="31928053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6A7D7-1D23-43CC-A4DC-3D67D0DE068E}"/>
              </a:ext>
            </a:extLst>
          </p:cNvPr>
          <p:cNvSpPr>
            <a:spLocks noGrp="1"/>
          </p:cNvSpPr>
          <p:nvPr>
            <p:ph type="title"/>
          </p:nvPr>
        </p:nvSpPr>
        <p:spPr/>
        <p:txBody>
          <a:bodyPr/>
          <a:lstStyle/>
          <a:p>
            <a:endParaRPr lang="en-US" dirty="0"/>
          </a:p>
        </p:txBody>
      </p:sp>
      <p:pic>
        <p:nvPicPr>
          <p:cNvPr id="3" name="Picture 2" descr="A screenshot of a cell phone&#10;&#10;Description automatically generated">
            <a:extLst>
              <a:ext uri="{FF2B5EF4-FFF2-40B4-BE49-F238E27FC236}">
                <a16:creationId xmlns:a16="http://schemas.microsoft.com/office/drawing/2014/main" id="{2B0E5A16-142F-4868-9AED-A4439BDE2303}"/>
              </a:ext>
            </a:extLst>
          </p:cNvPr>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t="4330" r="21329"/>
          <a:stretch/>
        </p:blipFill>
        <p:spPr bwMode="auto">
          <a:xfrm>
            <a:off x="0" y="0"/>
            <a:ext cx="12191999"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297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623104B9-8C60-4E31-AC0B-79799DDB293B}"/>
              </a:ext>
            </a:extLst>
          </p:cNvPr>
          <p:cNvPicPr/>
          <p:nvPr/>
        </p:nvPicPr>
        <p:blipFill rotWithShape="1">
          <a:blip r:embed="rId2" cstate="print">
            <a:extLst>
              <a:ext uri="{28A0092B-C50C-407E-A947-70E740481C1C}">
                <a14:useLocalDpi xmlns:a14="http://schemas.microsoft.com/office/drawing/2010/main" val="0"/>
              </a:ext>
            </a:extLst>
          </a:blip>
          <a:srcRect t="2963" r="33590"/>
          <a:stretch/>
        </p:blipFill>
        <p:spPr bwMode="auto">
          <a:xfrm>
            <a:off x="852256" y="0"/>
            <a:ext cx="10635450"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0120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1"/>
          <p:cNvSpPr txBox="1">
            <a:spLocks noGrp="1"/>
          </p:cNvSpPr>
          <p:nvPr>
            <p:ph type="title"/>
          </p:nvPr>
        </p:nvSpPr>
        <p:spPr>
          <a:xfrm>
            <a:off x="0" y="-53571"/>
            <a:ext cx="12192000" cy="1062718"/>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600"/>
              <a:buFont typeface="Times New Roman"/>
              <a:buNone/>
            </a:pPr>
            <a:r>
              <a:rPr lang="en-US" sz="2800" b="1" dirty="0">
                <a:cs typeface="Times New Roman"/>
              </a:rPr>
              <a:t>Need for this project</a:t>
            </a:r>
            <a:endParaRPr lang="en-US" sz="3600" dirty="0">
              <a:latin typeface="+mj-lt"/>
            </a:endParaRPr>
          </a:p>
        </p:txBody>
      </p:sp>
      <p:grpSp>
        <p:nvGrpSpPr>
          <p:cNvPr id="9" name="Google Shape;122;p3">
            <a:extLst>
              <a:ext uri="{FF2B5EF4-FFF2-40B4-BE49-F238E27FC236}">
                <a16:creationId xmlns:a16="http://schemas.microsoft.com/office/drawing/2014/main" id="{D65E432A-6EF3-4A07-91B7-7E0E70B7520F}"/>
              </a:ext>
            </a:extLst>
          </p:cNvPr>
          <p:cNvGrpSpPr/>
          <p:nvPr/>
        </p:nvGrpSpPr>
        <p:grpSpPr>
          <a:xfrm>
            <a:off x="11219290" y="-18852"/>
            <a:ext cx="972709" cy="1935307"/>
            <a:chOff x="10918968" y="713127"/>
            <a:chExt cx="1273032" cy="2532832"/>
          </a:xfrm>
        </p:grpSpPr>
        <p:sp>
          <p:nvSpPr>
            <p:cNvPr id="10" name="Google Shape;123;p3">
              <a:extLst>
                <a:ext uri="{FF2B5EF4-FFF2-40B4-BE49-F238E27FC236}">
                  <a16:creationId xmlns:a16="http://schemas.microsoft.com/office/drawing/2014/main" id="{9B3F2076-62C8-4D8E-A463-77BB6383AB7C}"/>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1" name="Google Shape;124;p3">
              <a:extLst>
                <a:ext uri="{FF2B5EF4-FFF2-40B4-BE49-F238E27FC236}">
                  <a16:creationId xmlns:a16="http://schemas.microsoft.com/office/drawing/2014/main" id="{A8AF5152-6B3C-47DA-A535-94D6203E4B92}"/>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3" name="Picture 12" descr="A picture containing drawing&#10;&#10;Description automatically generated">
            <a:extLst>
              <a:ext uri="{FF2B5EF4-FFF2-40B4-BE49-F238E27FC236}">
                <a16:creationId xmlns:a16="http://schemas.microsoft.com/office/drawing/2014/main" id="{22725FEE-97C8-47A7-A27B-4A3016DE63E7}"/>
              </a:ext>
            </a:extLst>
          </p:cNvPr>
          <p:cNvPicPr>
            <a:picLocks noChangeAspect="1"/>
          </p:cNvPicPr>
          <p:nvPr/>
        </p:nvPicPr>
        <p:blipFill>
          <a:blip r:embed="rId3"/>
          <a:stretch>
            <a:fillRect/>
          </a:stretch>
        </p:blipFill>
        <p:spPr>
          <a:xfrm>
            <a:off x="10385328" y="0"/>
            <a:ext cx="985151" cy="924934"/>
          </a:xfrm>
          <a:prstGeom prst="rect">
            <a:avLst/>
          </a:prstGeom>
          <a:scene3d>
            <a:camera prst="orthographicFront"/>
            <a:lightRig rig="threePt" dir="t"/>
          </a:scene3d>
          <a:sp3d>
            <a:bevelT w="165100" prst="coolSlant"/>
          </a:sp3d>
        </p:spPr>
      </p:pic>
      <p:pic>
        <p:nvPicPr>
          <p:cNvPr id="18" name="image84.png">
            <a:extLst>
              <a:ext uri="{FF2B5EF4-FFF2-40B4-BE49-F238E27FC236}">
                <a16:creationId xmlns:a16="http://schemas.microsoft.com/office/drawing/2014/main" id="{3B620EB3-AC4F-442E-8BBB-763DFFF42E4A}"/>
              </a:ext>
            </a:extLst>
          </p:cNvPr>
          <p:cNvPicPr/>
          <p:nvPr/>
        </p:nvPicPr>
        <p:blipFill>
          <a:blip r:embed="rId4"/>
          <a:srcRect/>
          <a:stretch>
            <a:fillRect/>
          </a:stretch>
        </p:blipFill>
        <p:spPr>
          <a:xfrm>
            <a:off x="192912" y="1037467"/>
            <a:ext cx="7769902" cy="5609930"/>
          </a:xfrm>
          <a:prstGeom prst="rect">
            <a:avLst/>
          </a:prstGeom>
          <a:ln/>
        </p:spPr>
      </p:pic>
      <p:sp>
        <p:nvSpPr>
          <p:cNvPr id="22" name="Google Shape;261;p14">
            <a:extLst>
              <a:ext uri="{FF2B5EF4-FFF2-40B4-BE49-F238E27FC236}">
                <a16:creationId xmlns:a16="http://schemas.microsoft.com/office/drawing/2014/main" id="{D0E87DAC-1E67-4401-A66A-A4582D82E466}"/>
              </a:ext>
            </a:extLst>
          </p:cNvPr>
          <p:cNvSpPr txBox="1"/>
          <p:nvPr/>
        </p:nvSpPr>
        <p:spPr>
          <a:xfrm>
            <a:off x="275334" y="1562277"/>
            <a:ext cx="2929981" cy="446085"/>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Applications</a:t>
            </a:r>
            <a:endParaRPr sz="1600" dirty="0">
              <a:latin typeface="+mj-lt"/>
              <a:ea typeface="Calibri"/>
              <a:cs typeface="Calibri"/>
              <a:sym typeface="Calibri"/>
            </a:endParaRPr>
          </a:p>
        </p:txBody>
      </p:sp>
      <p:sp>
        <p:nvSpPr>
          <p:cNvPr id="23" name="Google Shape;261;p14">
            <a:extLst>
              <a:ext uri="{FF2B5EF4-FFF2-40B4-BE49-F238E27FC236}">
                <a16:creationId xmlns:a16="http://schemas.microsoft.com/office/drawing/2014/main" id="{119447BF-CDAD-49D3-933E-71539ECDE1E9}"/>
              </a:ext>
            </a:extLst>
          </p:cNvPr>
          <p:cNvSpPr txBox="1"/>
          <p:nvPr/>
        </p:nvSpPr>
        <p:spPr>
          <a:xfrm>
            <a:off x="8440498" y="1562277"/>
            <a:ext cx="2929981" cy="446085"/>
          </a:xfrm>
          <a:prstGeom prst="rect">
            <a:avLst/>
          </a:prstGeom>
          <a:solidFill>
            <a:srgbClr val="AFEAFF"/>
          </a:solidFill>
          <a:ln w="9525" cap="flat" cmpd="sng">
            <a:solidFill>
              <a:srgbClr val="000000"/>
            </a:solidFill>
            <a:prstDash val="solid"/>
            <a:round/>
            <a:headEnd type="none" w="sm" len="sm"/>
            <a:tailEnd type="none" w="sm" len="sm"/>
          </a:ln>
          <a:effectLst>
            <a:innerShdw blurRad="63500" dist="50800" dir="2700000">
              <a:prstClr val="black">
                <a:alpha val="50000"/>
              </a:prstClr>
            </a:inn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US" sz="1600" b="1" dirty="0">
                <a:latin typeface="+mj-lt"/>
                <a:ea typeface="Calibri"/>
                <a:cs typeface="Calibri"/>
                <a:sym typeface="Calibri"/>
              </a:rPr>
              <a:t>Implications</a:t>
            </a:r>
            <a:endParaRPr sz="1600" dirty="0">
              <a:latin typeface="+mj-lt"/>
              <a:ea typeface="Calibri"/>
              <a:cs typeface="Calibri"/>
              <a:sym typeface="Calibri"/>
            </a:endParaRPr>
          </a:p>
        </p:txBody>
      </p:sp>
      <p:grpSp>
        <p:nvGrpSpPr>
          <p:cNvPr id="6" name="Google Shape;146;p5">
            <a:extLst>
              <a:ext uri="{FF2B5EF4-FFF2-40B4-BE49-F238E27FC236}">
                <a16:creationId xmlns:a16="http://schemas.microsoft.com/office/drawing/2014/main" id="{172C76E1-103D-4D95-9EDB-91082294242B}"/>
              </a:ext>
            </a:extLst>
          </p:cNvPr>
          <p:cNvGrpSpPr/>
          <p:nvPr/>
        </p:nvGrpSpPr>
        <p:grpSpPr>
          <a:xfrm>
            <a:off x="0" y="4601497"/>
            <a:ext cx="1014061" cy="2017580"/>
            <a:chOff x="0" y="4601497"/>
            <a:chExt cx="1014061" cy="2017580"/>
          </a:xfrm>
        </p:grpSpPr>
        <p:sp>
          <p:nvSpPr>
            <p:cNvPr id="7" name="Google Shape;147;p5">
              <a:extLst>
                <a:ext uri="{FF2B5EF4-FFF2-40B4-BE49-F238E27FC236}">
                  <a16:creationId xmlns:a16="http://schemas.microsoft.com/office/drawing/2014/main" id="{6DB0E18D-E884-4C77-A158-C86A57C4D608}"/>
                </a:ext>
              </a:extLst>
            </p:cNvPr>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8" name="Google Shape;148;p5">
              <a:extLst>
                <a:ext uri="{FF2B5EF4-FFF2-40B4-BE49-F238E27FC236}">
                  <a16:creationId xmlns:a16="http://schemas.microsoft.com/office/drawing/2014/main" id="{0C56FA9D-5A4D-4910-992D-8B28BE91BBC1}"/>
                </a:ext>
              </a:extLst>
            </p:cNvPr>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cxnSp>
        <p:nvCxnSpPr>
          <p:cNvPr id="3" name="Straight Connector 2">
            <a:extLst>
              <a:ext uri="{FF2B5EF4-FFF2-40B4-BE49-F238E27FC236}">
                <a16:creationId xmlns:a16="http://schemas.microsoft.com/office/drawing/2014/main" id="{B83DF8EA-A8E7-47A4-BB6D-C8AA85BB317F}"/>
              </a:ext>
            </a:extLst>
          </p:cNvPr>
          <p:cNvCxnSpPr>
            <a:cxnSpLocks/>
          </p:cNvCxnSpPr>
          <p:nvPr/>
        </p:nvCxnSpPr>
        <p:spPr>
          <a:xfrm>
            <a:off x="7590409" y="1233996"/>
            <a:ext cx="0" cy="5308847"/>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31A1442C-6AF8-4CD4-AAD5-7296658C8E63}"/>
              </a:ext>
            </a:extLst>
          </p:cNvPr>
          <p:cNvPicPr>
            <a:picLocks noChangeAspect="1"/>
          </p:cNvPicPr>
          <p:nvPr/>
        </p:nvPicPr>
        <p:blipFill rotWithShape="1">
          <a:blip r:embed="rId5"/>
          <a:srcRect t="2227" r="2673"/>
          <a:stretch/>
        </p:blipFill>
        <p:spPr>
          <a:xfrm>
            <a:off x="7821245" y="2372920"/>
            <a:ext cx="4177844" cy="4169924"/>
          </a:xfrm>
          <a:prstGeom prst="rect">
            <a:avLst/>
          </a:prstGeom>
        </p:spPr>
      </p:pic>
    </p:spTree>
    <p:extLst>
      <p:ext uri="{BB962C8B-B14F-4D97-AF65-F5344CB8AC3E}">
        <p14:creationId xmlns:p14="http://schemas.microsoft.com/office/powerpoint/2010/main" val="372503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covered, train&#10;&#10;Description automatically generated">
            <a:extLst>
              <a:ext uri="{FF2B5EF4-FFF2-40B4-BE49-F238E27FC236}">
                <a16:creationId xmlns:a16="http://schemas.microsoft.com/office/drawing/2014/main" id="{4D508DA3-9D20-4FFC-B131-C5FDBDD7C46C}"/>
              </a:ext>
            </a:extLst>
          </p:cNvPr>
          <p:cNvPicPr>
            <a:picLocks noChangeAspect="1"/>
          </p:cNvPicPr>
          <p:nvPr/>
        </p:nvPicPr>
        <p:blipFill rotWithShape="1">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466DC9F-04F0-49FF-B3C1-63853A7F84F2}"/>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anchor="ctr">
            <a:normAutofit/>
          </a:bodyPr>
          <a:lstStyle/>
          <a:p>
            <a:pPr algn="ctr">
              <a:lnSpc>
                <a:spcPct val="100000"/>
              </a:lnSpc>
            </a:pPr>
            <a:r>
              <a:rPr lang="en-US" sz="2800" dirty="0">
                <a:solidFill>
                  <a:srgbClr val="FFFFFF"/>
                </a:solidFill>
              </a:rPr>
              <a:t>Thank you again!!</a:t>
            </a:r>
          </a:p>
        </p:txBody>
      </p:sp>
    </p:spTree>
    <p:extLst>
      <p:ext uri="{BB962C8B-B14F-4D97-AF65-F5344CB8AC3E}">
        <p14:creationId xmlns:p14="http://schemas.microsoft.com/office/powerpoint/2010/main" val="27444272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g7810ff97f6_0_0"/>
          <p:cNvSpPr txBox="1">
            <a:spLocks noGrp="1"/>
          </p:cNvSpPr>
          <p:nvPr>
            <p:ph type="title"/>
          </p:nvPr>
        </p:nvSpPr>
        <p:spPr>
          <a:xfrm>
            <a:off x="0" y="510875"/>
            <a:ext cx="12191998" cy="759000"/>
          </a:xfrm>
          <a:prstGeom prst="rect">
            <a:avLst/>
          </a:prstGeom>
          <a:solidFill>
            <a:srgbClr val="AFEAFF"/>
          </a:solidFill>
          <a:scene3d>
            <a:camera prst="orthographicFront"/>
            <a:lightRig rig="threePt" dir="t"/>
          </a:scene3d>
          <a:sp3d>
            <a:bevelT w="165100" prst="coolSlant"/>
          </a:sp3d>
        </p:spPr>
        <p:txBody>
          <a:bodyPr spcFirstLastPara="1" wrap="square" lIns="91425" tIns="45700" rIns="91425" bIns="45700" anchor="ctr" anchorCtr="0">
            <a:noAutofit/>
          </a:bodyPr>
          <a:lstStyle/>
          <a:p>
            <a:pPr marL="914400" lvl="0" indent="0" algn="l" rtl="0">
              <a:spcBef>
                <a:spcPts val="0"/>
              </a:spcBef>
              <a:spcAft>
                <a:spcPts val="0"/>
              </a:spcAft>
              <a:buNone/>
            </a:pPr>
            <a:r>
              <a:rPr lang="en-US" sz="2800" b="1" dirty="0">
                <a:ea typeface="Times New Roman"/>
                <a:cs typeface="Arial" panose="020B0604020202020204" pitchFamily="34" charset="0"/>
                <a:sym typeface="Times New Roman"/>
              </a:rPr>
              <a:t>Comparison of different systems</a:t>
            </a:r>
          </a:p>
        </p:txBody>
      </p:sp>
      <p:sp>
        <p:nvSpPr>
          <p:cNvPr id="131" name="Google Shape;131;g7810ff97f6_0_0"/>
          <p:cNvSpPr txBox="1">
            <a:spLocks noGrp="1"/>
          </p:cNvSpPr>
          <p:nvPr>
            <p:ph idx="1"/>
          </p:nvPr>
        </p:nvSpPr>
        <p:spPr>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lang="en-US" dirty="0"/>
          </a:p>
        </p:txBody>
      </p:sp>
      <p:pic>
        <p:nvPicPr>
          <p:cNvPr id="132" name="Google Shape;132;g7810ff97f6_0_0"/>
          <p:cNvPicPr preferRelativeResize="0"/>
          <p:nvPr/>
        </p:nvPicPr>
        <p:blipFill>
          <a:blip r:embed="rId3">
            <a:alphaModFix/>
          </a:blip>
          <a:stretch>
            <a:fillRect/>
          </a:stretch>
        </p:blipFill>
        <p:spPr>
          <a:xfrm>
            <a:off x="0" y="1825633"/>
            <a:ext cx="12191999" cy="4713834"/>
          </a:xfrm>
          <a:prstGeom prst="rect">
            <a:avLst/>
          </a:prstGeom>
          <a:noFill/>
          <a:ln>
            <a:noFill/>
          </a:ln>
        </p:spPr>
      </p:pic>
      <p:pic>
        <p:nvPicPr>
          <p:cNvPr id="6" name="Picture 5" descr="A picture containing drawing&#10;&#10;Description automatically generated">
            <a:extLst>
              <a:ext uri="{FF2B5EF4-FFF2-40B4-BE49-F238E27FC236}">
                <a16:creationId xmlns:a16="http://schemas.microsoft.com/office/drawing/2014/main" id="{BB4E0CC4-3F6C-4B7D-AD2E-53FE03BF1565}"/>
              </a:ext>
            </a:extLst>
          </p:cNvPr>
          <p:cNvPicPr>
            <a:picLocks noChangeAspect="1"/>
          </p:cNvPicPr>
          <p:nvPr/>
        </p:nvPicPr>
        <p:blipFill>
          <a:blip r:embed="rId4"/>
          <a:stretch>
            <a:fillRect/>
          </a:stretch>
        </p:blipFill>
        <p:spPr>
          <a:xfrm>
            <a:off x="10033307" y="182245"/>
            <a:ext cx="997859" cy="997859"/>
          </a:xfrm>
          <a:prstGeom prst="rect">
            <a:avLst/>
          </a:prstGeom>
          <a:scene3d>
            <a:camera prst="orthographicFront"/>
            <a:lightRig rig="threePt" dir="t"/>
          </a:scene3d>
          <a:sp3d>
            <a:bevelT w="165100" prst="coolSlant"/>
          </a:sp3d>
        </p:spPr>
      </p:pic>
      <p:grpSp>
        <p:nvGrpSpPr>
          <p:cNvPr id="11" name="Google Shape;122;p3">
            <a:extLst>
              <a:ext uri="{FF2B5EF4-FFF2-40B4-BE49-F238E27FC236}">
                <a16:creationId xmlns:a16="http://schemas.microsoft.com/office/drawing/2014/main" id="{1CCD5F0C-1B3D-4533-AD1C-349050848F2E}"/>
              </a:ext>
            </a:extLst>
          </p:cNvPr>
          <p:cNvGrpSpPr/>
          <p:nvPr/>
        </p:nvGrpSpPr>
        <p:grpSpPr>
          <a:xfrm>
            <a:off x="11219290" y="-18852"/>
            <a:ext cx="972709" cy="1935307"/>
            <a:chOff x="10918968" y="713127"/>
            <a:chExt cx="1273032" cy="2532832"/>
          </a:xfrm>
        </p:grpSpPr>
        <p:sp>
          <p:nvSpPr>
            <p:cNvPr id="12" name="Google Shape;123;p3">
              <a:extLst>
                <a:ext uri="{FF2B5EF4-FFF2-40B4-BE49-F238E27FC236}">
                  <a16:creationId xmlns:a16="http://schemas.microsoft.com/office/drawing/2014/main" id="{8F425CF9-B772-4197-BDA4-DAC061848487}"/>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13" name="Google Shape;124;p3">
              <a:extLst>
                <a:ext uri="{FF2B5EF4-FFF2-40B4-BE49-F238E27FC236}">
                  <a16:creationId xmlns:a16="http://schemas.microsoft.com/office/drawing/2014/main" id="{8A1ACAD9-21E3-4035-9F97-ABE4FA9F7EE2}"/>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17" name="Graphic 16" descr="Fire">
            <a:extLst>
              <a:ext uri="{FF2B5EF4-FFF2-40B4-BE49-F238E27FC236}">
                <a16:creationId xmlns:a16="http://schemas.microsoft.com/office/drawing/2014/main" id="{A5CE2956-FF83-4E42-9ECA-140FFE878B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7280" y="6085505"/>
            <a:ext cx="426720" cy="43688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fill="hold"/>
                                        <p:tgtEl>
                                          <p:spTgt spid="132"/>
                                        </p:tgtEl>
                                        <p:attrNameLst>
                                          <p:attrName>ppt_x</p:attrName>
                                        </p:attrNameLst>
                                      </p:cBhvr>
                                      <p:tavLst>
                                        <p:tav tm="0">
                                          <p:val>
                                            <p:strVal val="#ppt_x"/>
                                          </p:val>
                                        </p:tav>
                                        <p:tav tm="100000">
                                          <p:val>
                                            <p:strVal val="#ppt_x"/>
                                          </p:val>
                                        </p:tav>
                                      </p:tavLst>
                                    </p:anim>
                                    <p:anim calcmode="lin" valueType="num">
                                      <p:cBhvr additive="base">
                                        <p:cTn id="8"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0" y="0"/>
            <a:ext cx="12192000" cy="6573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3400"/>
              <a:buFont typeface="Times New Roman"/>
              <a:buNone/>
            </a:pPr>
            <a:r>
              <a:rPr lang="en-US" sz="2800" b="1" dirty="0">
                <a:ea typeface="Times New Roman"/>
                <a:cs typeface="Arial" panose="020B0604020202020204" pitchFamily="34" charset="0"/>
                <a:sym typeface="Times New Roman"/>
              </a:rPr>
              <a:t>Study Area</a:t>
            </a:r>
            <a:endParaRPr sz="2800" dirty="0">
              <a:cs typeface="Arial" panose="020B0604020202020204" pitchFamily="34" charset="0"/>
            </a:endParaRPr>
          </a:p>
        </p:txBody>
      </p:sp>
      <p:pic>
        <p:nvPicPr>
          <p:cNvPr id="138" name="Google Shape;138;p4"/>
          <p:cNvPicPr preferRelativeResize="0"/>
          <p:nvPr/>
        </p:nvPicPr>
        <p:blipFill rotWithShape="1">
          <a:blip r:embed="rId3">
            <a:alphaModFix/>
          </a:blip>
          <a:srcRect t="5090" b="3188"/>
          <a:stretch/>
        </p:blipFill>
        <p:spPr>
          <a:xfrm>
            <a:off x="0" y="657300"/>
            <a:ext cx="12192000" cy="6200701"/>
          </a:xfrm>
          <a:prstGeom prst="rect">
            <a:avLst/>
          </a:prstGeom>
          <a:noFill/>
          <a:ln>
            <a:noFill/>
          </a:ln>
        </p:spPr>
      </p:pic>
      <p:pic>
        <p:nvPicPr>
          <p:cNvPr id="5" name="Picture 4" descr="A picture containing drawing&#10;&#10;Description automatically generated">
            <a:extLst>
              <a:ext uri="{FF2B5EF4-FFF2-40B4-BE49-F238E27FC236}">
                <a16:creationId xmlns:a16="http://schemas.microsoft.com/office/drawing/2014/main" id="{666AD978-C5C1-4839-AC22-6BF6C3DECD33}"/>
              </a:ext>
            </a:extLst>
          </p:cNvPr>
          <p:cNvPicPr>
            <a:picLocks noChangeAspect="1"/>
          </p:cNvPicPr>
          <p:nvPr/>
        </p:nvPicPr>
        <p:blipFill>
          <a:blip r:embed="rId4"/>
          <a:stretch>
            <a:fillRect/>
          </a:stretch>
        </p:blipFill>
        <p:spPr>
          <a:xfrm>
            <a:off x="10558901" y="3637"/>
            <a:ext cx="878463" cy="878463"/>
          </a:xfrm>
          <a:prstGeom prst="rect">
            <a:avLst/>
          </a:prstGeom>
          <a:scene3d>
            <a:camera prst="orthographicFront"/>
            <a:lightRig rig="threePt" dir="t"/>
          </a:scene3d>
          <a:sp3d>
            <a:bevelT w="165100" prst="coolSlant"/>
          </a:sp3d>
        </p:spPr>
      </p:pic>
      <p:grpSp>
        <p:nvGrpSpPr>
          <p:cNvPr id="6" name="Google Shape;122;p3">
            <a:extLst>
              <a:ext uri="{FF2B5EF4-FFF2-40B4-BE49-F238E27FC236}">
                <a16:creationId xmlns:a16="http://schemas.microsoft.com/office/drawing/2014/main" id="{D72AF77B-D458-43CB-8A47-FCB90990FC52}"/>
              </a:ext>
            </a:extLst>
          </p:cNvPr>
          <p:cNvGrpSpPr/>
          <p:nvPr/>
        </p:nvGrpSpPr>
        <p:grpSpPr>
          <a:xfrm>
            <a:off x="11634281" y="-18851"/>
            <a:ext cx="557718" cy="676152"/>
            <a:chOff x="10918968" y="713127"/>
            <a:chExt cx="1273032" cy="2532832"/>
          </a:xfrm>
        </p:grpSpPr>
        <p:sp>
          <p:nvSpPr>
            <p:cNvPr id="7" name="Google Shape;123;p3">
              <a:extLst>
                <a:ext uri="{FF2B5EF4-FFF2-40B4-BE49-F238E27FC236}">
                  <a16:creationId xmlns:a16="http://schemas.microsoft.com/office/drawing/2014/main" id="{EA5AF83E-C25B-46DD-8F73-F306127C0B48}"/>
                </a:ext>
              </a:extLst>
            </p:cNvPr>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sp>
          <p:nvSpPr>
            <p:cNvPr id="8" name="Google Shape;124;p3">
              <a:extLst>
                <a:ext uri="{FF2B5EF4-FFF2-40B4-BE49-F238E27FC236}">
                  <a16:creationId xmlns:a16="http://schemas.microsoft.com/office/drawing/2014/main" id="{B180C673-D3E3-4E75-AEFA-0E3A1D85D3D9}"/>
                </a:ext>
              </a:extLst>
            </p:cNvPr>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mj-lt"/>
                <a:ea typeface="Calibri"/>
                <a:cs typeface="Calibri"/>
                <a:sym typeface="Calibri"/>
              </a:endParaRPr>
            </a:p>
          </p:txBody>
        </p:sp>
      </p:grpSp>
      <p:pic>
        <p:nvPicPr>
          <p:cNvPr id="9" name="Picture 8" descr="A tree with a sunset in the background&#10;&#10;Description automatically generated">
            <a:extLst>
              <a:ext uri="{FF2B5EF4-FFF2-40B4-BE49-F238E27FC236}">
                <a16:creationId xmlns:a16="http://schemas.microsoft.com/office/drawing/2014/main" id="{4D4A99FB-F378-4C87-A0AE-1DD800554110}"/>
              </a:ext>
            </a:extLst>
          </p:cNvPr>
          <p:cNvPicPr>
            <a:picLocks noChangeAspect="1"/>
          </p:cNvPicPr>
          <p:nvPr/>
        </p:nvPicPr>
        <p:blipFill>
          <a:blip r:embed="rId5"/>
          <a:stretch>
            <a:fillRect/>
          </a:stretch>
        </p:blipFill>
        <p:spPr>
          <a:xfrm>
            <a:off x="284085" y="799963"/>
            <a:ext cx="2716567" cy="2946414"/>
          </a:xfrm>
          <a:prstGeom prst="rect">
            <a:avLst/>
          </a:prstGeom>
        </p:spPr>
      </p:pic>
      <p:sp>
        <p:nvSpPr>
          <p:cNvPr id="13" name="Rectangle 12">
            <a:extLst>
              <a:ext uri="{FF2B5EF4-FFF2-40B4-BE49-F238E27FC236}">
                <a16:creationId xmlns:a16="http://schemas.microsoft.com/office/drawing/2014/main" id="{80F4445D-A11D-4BE1-9D2B-151404282C90}"/>
              </a:ext>
            </a:extLst>
          </p:cNvPr>
          <p:cNvSpPr/>
          <p:nvPr/>
        </p:nvSpPr>
        <p:spPr>
          <a:xfrm>
            <a:off x="3000652" y="2121764"/>
            <a:ext cx="1660125" cy="1624614"/>
          </a:xfrm>
          <a:prstGeom prst="rect">
            <a:avLst/>
          </a:prstGeom>
          <a:solidFill>
            <a:srgbClr val="AFEAFF"/>
          </a:solidFill>
        </p:spPr>
        <p:txBody>
          <a:bodyPr wrap="square">
            <a:spAutoFit/>
          </a:bodyPr>
          <a:lstStyle/>
          <a:p>
            <a:pPr lvl="0"/>
            <a:r>
              <a:rPr lang="en-US" sz="1200" b="1" dirty="0">
                <a:latin typeface="Arial" panose="020B0604020202020204" pitchFamily="34" charset="0"/>
                <a:ea typeface="Times New Roman"/>
                <a:cs typeface="Arial" panose="020B0604020202020204" pitchFamily="34" charset="0"/>
                <a:sym typeface="Times New Roman"/>
              </a:rPr>
              <a:t>Fire-prone Area divided to 63 grids.</a:t>
            </a:r>
          </a:p>
          <a:p>
            <a:pPr lvl="0"/>
            <a:endParaRPr lang="en-US" sz="1200" b="1" dirty="0">
              <a:latin typeface="Arial" panose="020B0604020202020204" pitchFamily="34" charset="0"/>
              <a:ea typeface="Times New Roman"/>
              <a:cs typeface="Arial" panose="020B0604020202020204" pitchFamily="34" charset="0"/>
              <a:sym typeface="Times New Roman"/>
            </a:endParaRPr>
          </a:p>
          <a:p>
            <a:pPr marL="171450" lvl="0" indent="-171450">
              <a:buFont typeface="Arial" panose="020B0604020202020204" pitchFamily="34" charset="0"/>
              <a:buChar char="•"/>
            </a:pPr>
            <a:r>
              <a:rPr lang="en-US" sz="1200" b="1" dirty="0">
                <a:latin typeface="Arial" panose="020B0604020202020204" pitchFamily="34" charset="0"/>
                <a:ea typeface="Times New Roman"/>
                <a:cs typeface="Arial" panose="020B0604020202020204" pitchFamily="34" charset="0"/>
                <a:sym typeface="Times New Roman"/>
              </a:rPr>
              <a:t>Dimension: 7 rows and 9 columns.</a:t>
            </a:r>
          </a:p>
          <a:p>
            <a:pPr marL="171450" lvl="0" indent="-171450">
              <a:buFont typeface="Arial" panose="020B0604020202020204" pitchFamily="34" charset="0"/>
              <a:buChar char="•"/>
            </a:pPr>
            <a:r>
              <a:rPr lang="en-US" sz="1200" b="1" dirty="0">
                <a:latin typeface="Arial" panose="020B0604020202020204" pitchFamily="34" charset="0"/>
                <a:ea typeface="Times New Roman"/>
                <a:cs typeface="Arial" panose="020B0604020202020204" pitchFamily="34" charset="0"/>
                <a:sym typeface="Times New Roman"/>
              </a:rPr>
              <a:t>Size: 1km*1km</a:t>
            </a:r>
          </a:p>
          <a:p>
            <a:pPr marL="171450" lvl="0" indent="-171450">
              <a:buFont typeface="Arial" panose="020B0604020202020204" pitchFamily="34" charset="0"/>
              <a:buChar char="•"/>
            </a:pPr>
            <a:r>
              <a:rPr lang="en-US" sz="1200" b="1" dirty="0">
                <a:latin typeface="Arial" panose="020B0604020202020204" pitchFamily="34" charset="0"/>
                <a:ea typeface="Times New Roman"/>
                <a:cs typeface="Arial" panose="020B0604020202020204" pitchFamily="34" charset="0"/>
                <a:sym typeface="Times New Roman"/>
              </a:rPr>
              <a:t>Area:  3969 km ^2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5"/>
          <p:cNvSpPr/>
          <p:nvPr/>
        </p:nvSpPr>
        <p:spPr>
          <a:xfrm>
            <a:off x="0" y="-1"/>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4" name="Google Shape;144;p5"/>
          <p:cNvSpPr txBox="1">
            <a:spLocks noGrp="1"/>
          </p:cNvSpPr>
          <p:nvPr>
            <p:ph type="title"/>
          </p:nvPr>
        </p:nvSpPr>
        <p:spPr>
          <a:xfrm>
            <a:off x="0" y="381000"/>
            <a:ext cx="12192000" cy="672900"/>
          </a:xfrm>
          <a:prstGeom prst="rect">
            <a:avLst/>
          </a:prstGeom>
          <a:solidFill>
            <a:srgbClr val="AFEAFF"/>
          </a:solidFill>
          <a:ln>
            <a:noFill/>
          </a:ln>
          <a:scene3d>
            <a:camera prst="orthographicFront"/>
            <a:lightRig rig="threePt" dir="t"/>
          </a:scene3d>
          <a:sp3d>
            <a:bevelT w="165100" prst="coolSlant"/>
          </a:sp3d>
        </p:spPr>
        <p:txBody>
          <a:bodyPr spcFirstLastPara="1" wrap="square" lIns="91425" tIns="45700" rIns="91425" bIns="45700" anchor="ctr" anchorCtr="0">
            <a:normAutofit/>
          </a:bodyPr>
          <a:lstStyle/>
          <a:p>
            <a:pPr marL="457200" lvl="0" indent="0" algn="l" rtl="0">
              <a:lnSpc>
                <a:spcPct val="90000"/>
              </a:lnSpc>
              <a:spcBef>
                <a:spcPts val="0"/>
              </a:spcBef>
              <a:spcAft>
                <a:spcPts val="0"/>
              </a:spcAft>
              <a:buClr>
                <a:schemeClr val="dk1"/>
              </a:buClr>
              <a:buSzPts val="3600"/>
              <a:buFont typeface="Times New Roman"/>
              <a:buNone/>
            </a:pPr>
            <a:r>
              <a:rPr lang="en-US" sz="2800" b="1" dirty="0">
                <a:latin typeface="+mj-lt"/>
                <a:ea typeface="Times New Roman"/>
                <a:cs typeface="Times New Roman"/>
                <a:sym typeface="Times New Roman"/>
              </a:rPr>
              <a:t>     Weather Data</a:t>
            </a:r>
            <a:endParaRPr sz="3600" dirty="0">
              <a:latin typeface="+mj-lt"/>
            </a:endParaRPr>
          </a:p>
        </p:txBody>
      </p:sp>
      <p:sp>
        <p:nvSpPr>
          <p:cNvPr id="145" name="Google Shape;145;p5"/>
          <p:cNvSpPr txBox="1">
            <a:spLocks noGrp="1"/>
          </p:cNvSpPr>
          <p:nvPr>
            <p:ph idx="1"/>
          </p:nvPr>
        </p:nvSpPr>
        <p:spPr>
          <a:xfrm>
            <a:off x="106532" y="1453179"/>
            <a:ext cx="6107836" cy="4788073"/>
          </a:xfrm>
          <a:prstGeom prst="rect">
            <a:avLst/>
          </a:prstGeom>
          <a:noFill/>
          <a:ln>
            <a:noFill/>
          </a:ln>
        </p:spPr>
        <p:txBody>
          <a:bodyPr spcFirstLastPara="1" wrap="square" lIns="91425" tIns="45700" rIns="91425" bIns="45700" anchor="t" anchorCtr="0">
            <a:noAutofit/>
          </a:bodyPr>
          <a:lstStyle/>
          <a:p>
            <a:pPr marL="1143000" lvl="2" indent="-228600">
              <a:spcBef>
                <a:spcPts val="0"/>
              </a:spcBef>
              <a:buSzPts val="2000"/>
            </a:pPr>
            <a:r>
              <a:rPr lang="en-US" sz="1800" dirty="0">
                <a:latin typeface="+mj-lt"/>
                <a:ea typeface="Times New Roman"/>
                <a:cs typeface="Times New Roman"/>
                <a:sym typeface="Times New Roman"/>
              </a:rPr>
              <a:t>Weather data from Local Climatology Data (LCD) is maintained by National Centers for Environmental Information (NCEI) which provides atmospheric and geospatial data across the United States.</a:t>
            </a:r>
            <a:endParaRPr dirty="0">
              <a:latin typeface="+mj-lt"/>
            </a:endParaRPr>
          </a:p>
          <a:p>
            <a:pPr marL="1143000" lvl="2" indent="-228600">
              <a:buSzPts val="2000"/>
            </a:pPr>
            <a:r>
              <a:rPr lang="en-US" sz="1800" b="1" dirty="0">
                <a:latin typeface="+mj-lt"/>
                <a:ea typeface="Times New Roman"/>
                <a:cs typeface="Times New Roman"/>
                <a:sym typeface="Times New Roman"/>
              </a:rPr>
              <a:t>Format</a:t>
            </a:r>
            <a:r>
              <a:rPr lang="en-US" sz="1800" dirty="0">
                <a:latin typeface="+mj-lt"/>
                <a:ea typeface="Times New Roman"/>
                <a:cs typeface="Times New Roman"/>
                <a:sym typeface="Times New Roman"/>
              </a:rPr>
              <a:t> – csv file</a:t>
            </a:r>
            <a:endParaRPr sz="1800" dirty="0">
              <a:latin typeface="+mj-lt"/>
              <a:ea typeface="Times New Roman"/>
              <a:cs typeface="Times New Roman"/>
              <a:sym typeface="Times New Roman"/>
            </a:endParaRPr>
          </a:p>
          <a:p>
            <a:pPr marL="1143000" lvl="2" indent="-228600">
              <a:buSzPts val="2000"/>
              <a:buFont typeface="Times New Roman"/>
              <a:buChar char="•"/>
            </a:pPr>
            <a:r>
              <a:rPr lang="en-US" sz="1800" b="1" dirty="0">
                <a:latin typeface="+mj-lt"/>
                <a:ea typeface="Times New Roman"/>
                <a:cs typeface="Times New Roman"/>
                <a:sym typeface="Times New Roman"/>
              </a:rPr>
              <a:t>Date range</a:t>
            </a:r>
            <a:r>
              <a:rPr lang="en-US" sz="1800" dirty="0">
                <a:latin typeface="+mj-lt"/>
                <a:ea typeface="Times New Roman"/>
                <a:cs typeface="Times New Roman"/>
                <a:sym typeface="Times New Roman"/>
              </a:rPr>
              <a:t> - 01/01/2015 to 12/31/2019.</a:t>
            </a:r>
            <a:endParaRPr sz="1800" dirty="0">
              <a:latin typeface="+mj-lt"/>
              <a:ea typeface="Times New Roman"/>
              <a:cs typeface="Times New Roman"/>
              <a:sym typeface="Times New Roman"/>
            </a:endParaRPr>
          </a:p>
          <a:p>
            <a:pPr marL="1143000" lvl="2" indent="-228600">
              <a:buSzPts val="2000"/>
              <a:buFont typeface="Times New Roman"/>
              <a:buChar char="•"/>
            </a:pPr>
            <a:r>
              <a:rPr lang="en-US" sz="1800" b="1" dirty="0">
                <a:latin typeface="+mj-lt"/>
                <a:ea typeface="Times New Roman"/>
                <a:cs typeface="Times New Roman"/>
                <a:sym typeface="Times New Roman"/>
              </a:rPr>
              <a:t>Frequency </a:t>
            </a:r>
            <a:r>
              <a:rPr lang="en-US" sz="1800" dirty="0">
                <a:latin typeface="+mj-lt"/>
                <a:ea typeface="Times New Roman"/>
                <a:cs typeface="Times New Roman"/>
                <a:sym typeface="Times New Roman"/>
              </a:rPr>
              <a:t>- Hourly</a:t>
            </a:r>
            <a:endParaRPr sz="1800" dirty="0">
              <a:latin typeface="+mj-lt"/>
              <a:ea typeface="Times New Roman"/>
              <a:cs typeface="Times New Roman"/>
              <a:sym typeface="Times New Roman"/>
            </a:endParaRPr>
          </a:p>
          <a:p>
            <a:pPr marL="1143000" lvl="2" indent="-228600">
              <a:buSzPts val="2000"/>
            </a:pPr>
            <a:r>
              <a:rPr lang="en-US" sz="1800" b="1" dirty="0">
                <a:latin typeface="+mj-lt"/>
                <a:ea typeface="Times New Roman"/>
                <a:cs typeface="Times New Roman"/>
                <a:sym typeface="Times New Roman"/>
              </a:rPr>
              <a:t>Source</a:t>
            </a:r>
            <a:r>
              <a:rPr lang="en-US" sz="1800" dirty="0">
                <a:latin typeface="+mj-lt"/>
                <a:ea typeface="Times New Roman"/>
                <a:cs typeface="Times New Roman"/>
                <a:sym typeface="Times New Roman"/>
              </a:rPr>
              <a:t> - </a:t>
            </a:r>
            <a:r>
              <a:rPr lang="en-US" sz="1800" u="sng" dirty="0">
                <a:solidFill>
                  <a:schemeClr val="hlink"/>
                </a:solidFill>
                <a:latin typeface="+mj-lt"/>
                <a:ea typeface="Times New Roman"/>
                <a:cs typeface="Times New Roman"/>
                <a:sym typeface="Times New Roman"/>
                <a:hlinkClick r:id="rId3"/>
              </a:rPr>
              <a:t>https://www.ncdc.noaa.gov/cdo-web/datatools/lcd.</a:t>
            </a:r>
            <a:endParaRPr sz="1800" dirty="0">
              <a:latin typeface="+mj-lt"/>
              <a:ea typeface="Times New Roman"/>
              <a:cs typeface="Times New Roman"/>
              <a:sym typeface="Times New Roman"/>
            </a:endParaRPr>
          </a:p>
          <a:p>
            <a:pPr marL="1143000" lvl="2" indent="-228600">
              <a:buSzPts val="2000"/>
              <a:buFont typeface="Times New Roman"/>
              <a:buChar char="•"/>
            </a:pPr>
            <a:r>
              <a:rPr lang="en-US" sz="1800" b="1" dirty="0">
                <a:latin typeface="+mj-lt"/>
                <a:ea typeface="Times New Roman"/>
                <a:cs typeface="Times New Roman"/>
                <a:sym typeface="Times New Roman"/>
              </a:rPr>
              <a:t>Size </a:t>
            </a:r>
            <a:r>
              <a:rPr lang="en-US" sz="1800" dirty="0">
                <a:latin typeface="+mj-lt"/>
                <a:ea typeface="Times New Roman"/>
                <a:cs typeface="Times New Roman"/>
                <a:sym typeface="Times New Roman"/>
              </a:rPr>
              <a:t>– 168 MB</a:t>
            </a:r>
            <a:endParaRPr sz="1800" dirty="0">
              <a:latin typeface="+mj-lt"/>
              <a:ea typeface="Times New Roman"/>
              <a:cs typeface="Times New Roman"/>
              <a:sym typeface="Times New Roman"/>
            </a:endParaRPr>
          </a:p>
          <a:p>
            <a:pPr marL="914400" lvl="2" indent="0">
              <a:buSzPts val="2000"/>
              <a:buNone/>
            </a:pPr>
            <a:endParaRPr sz="1800" dirty="0">
              <a:latin typeface="+mj-lt"/>
            </a:endParaRPr>
          </a:p>
        </p:txBody>
      </p:sp>
      <p:grpSp>
        <p:nvGrpSpPr>
          <p:cNvPr id="146" name="Google Shape;146;p5"/>
          <p:cNvGrpSpPr/>
          <p:nvPr/>
        </p:nvGrpSpPr>
        <p:grpSpPr>
          <a:xfrm>
            <a:off x="0" y="4601497"/>
            <a:ext cx="1014061" cy="2017580"/>
            <a:chOff x="0" y="4601497"/>
            <a:chExt cx="1014061" cy="2017580"/>
          </a:xfrm>
        </p:grpSpPr>
        <p:sp>
          <p:nvSpPr>
            <p:cNvPr id="147" name="Google Shape;147;p5"/>
            <p:cNvSpPr/>
            <p:nvPr/>
          </p:nvSpPr>
          <p:spPr>
            <a:xfrm rot="5400000">
              <a:off x="-501760" y="5103257"/>
              <a:ext cx="2017580" cy="1014060"/>
            </a:xfrm>
            <a:prstGeom prst="triangle">
              <a:avLst>
                <a:gd name="adj" fmla="val 50000"/>
              </a:avLst>
            </a:prstGeom>
            <a:solidFill>
              <a:srgbClr val="29C7FF">
                <a:alpha val="2941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8" name="Google Shape;148;p5"/>
            <p:cNvSpPr/>
            <p:nvPr/>
          </p:nvSpPr>
          <p:spPr>
            <a:xfrm rot="2700000">
              <a:off x="427916" y="5728708"/>
              <a:ext cx="485578" cy="485578"/>
            </a:xfrm>
            <a:prstGeom prst="rect">
              <a:avLst/>
            </a:prstGeom>
            <a:solidFill>
              <a:srgbClr val="29C7F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149" name="Google Shape;149;p5"/>
          <p:cNvGrpSpPr/>
          <p:nvPr/>
        </p:nvGrpSpPr>
        <p:grpSpPr>
          <a:xfrm>
            <a:off x="11219290" y="1"/>
            <a:ext cx="972709" cy="1935307"/>
            <a:chOff x="10918968" y="713127"/>
            <a:chExt cx="1273032" cy="2532832"/>
          </a:xfrm>
        </p:grpSpPr>
        <p:sp>
          <p:nvSpPr>
            <p:cNvPr id="150" name="Google Shape;150;p5"/>
            <p:cNvSpPr/>
            <p:nvPr/>
          </p:nvSpPr>
          <p:spPr>
            <a:xfrm rot="2700000">
              <a:off x="11052629" y="2120024"/>
              <a:ext cx="645368" cy="645368"/>
            </a:xfrm>
            <a:prstGeom prst="rect">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51" name="Google Shape;151;p5"/>
            <p:cNvSpPr/>
            <p:nvPr/>
          </p:nvSpPr>
          <p:spPr>
            <a:xfrm rot="-5400000">
              <a:off x="10289068" y="1343027"/>
              <a:ext cx="2532832" cy="1273032"/>
            </a:xfrm>
            <a:prstGeom prst="triangle">
              <a:avLst>
                <a:gd name="adj" fmla="val 50000"/>
              </a:avLst>
            </a:prstGeom>
            <a:solidFill>
              <a:schemeClr val="accent4">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aphicFrame>
        <p:nvGraphicFramePr>
          <p:cNvPr id="11" name="Table 5">
            <a:extLst>
              <a:ext uri="{FF2B5EF4-FFF2-40B4-BE49-F238E27FC236}">
                <a16:creationId xmlns:a16="http://schemas.microsoft.com/office/drawing/2014/main" id="{87082A22-3F98-4A06-8AD1-89C5DA42FD0B}"/>
              </a:ext>
            </a:extLst>
          </p:cNvPr>
          <p:cNvGraphicFramePr>
            <a:graphicFrameLocks noGrp="1"/>
          </p:cNvGraphicFramePr>
          <p:nvPr>
            <p:extLst>
              <p:ext uri="{D42A27DB-BD31-4B8C-83A1-F6EECF244321}">
                <p14:modId xmlns:p14="http://schemas.microsoft.com/office/powerpoint/2010/main" val="2802685499"/>
              </p:ext>
            </p:extLst>
          </p:nvPr>
        </p:nvGraphicFramePr>
        <p:xfrm>
          <a:off x="6596109" y="1181270"/>
          <a:ext cx="5320557" cy="5463773"/>
        </p:xfrm>
        <a:graphic>
          <a:graphicData uri="http://schemas.openxmlformats.org/drawingml/2006/table">
            <a:tbl>
              <a:tblPr firstRow="1" bandRow="1">
                <a:effectLst>
                  <a:innerShdw blurRad="63500" dist="50800" dir="2700000">
                    <a:prstClr val="black">
                      <a:alpha val="50000"/>
                    </a:prstClr>
                  </a:innerShdw>
                </a:effectLst>
                <a:tableStyleId>{5C22544A-7EE6-4342-B048-85BDC9FD1C3A}</a:tableStyleId>
              </a:tblPr>
              <a:tblGrid>
                <a:gridCol w="1109632">
                  <a:extLst>
                    <a:ext uri="{9D8B030D-6E8A-4147-A177-3AD203B41FA5}">
                      <a16:colId xmlns:a16="http://schemas.microsoft.com/office/drawing/2014/main" val="4665965"/>
                    </a:ext>
                  </a:extLst>
                </a:gridCol>
                <a:gridCol w="1754318">
                  <a:extLst>
                    <a:ext uri="{9D8B030D-6E8A-4147-A177-3AD203B41FA5}">
                      <a16:colId xmlns:a16="http://schemas.microsoft.com/office/drawing/2014/main" val="2731877478"/>
                    </a:ext>
                  </a:extLst>
                </a:gridCol>
                <a:gridCol w="1462985">
                  <a:extLst>
                    <a:ext uri="{9D8B030D-6E8A-4147-A177-3AD203B41FA5}">
                      <a16:colId xmlns:a16="http://schemas.microsoft.com/office/drawing/2014/main" val="19645877"/>
                    </a:ext>
                  </a:extLst>
                </a:gridCol>
                <a:gridCol w="993622">
                  <a:extLst>
                    <a:ext uri="{9D8B030D-6E8A-4147-A177-3AD203B41FA5}">
                      <a16:colId xmlns:a16="http://schemas.microsoft.com/office/drawing/2014/main" val="1407227297"/>
                    </a:ext>
                  </a:extLst>
                </a:gridCol>
              </a:tblGrid>
              <a:tr h="303597">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Fields</a:t>
                      </a:r>
                      <a:endParaRPr lang="en-US" sz="1100" b="1" dirty="0">
                        <a:solidFill>
                          <a:srgbClr val="FFFFFF"/>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rgbClr val="00B0F0"/>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Description</a:t>
                      </a:r>
                      <a:endParaRPr lang="en-US" sz="1100" b="1" dirty="0">
                        <a:solidFill>
                          <a:srgbClr val="FFFFFF"/>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rgbClr val="00B0F0"/>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Range</a:t>
                      </a:r>
                      <a:endParaRPr lang="en-US" sz="1100" b="1" dirty="0">
                        <a:solidFill>
                          <a:srgbClr val="FFFFFF"/>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rgbClr val="00B0F0"/>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Unit</a:t>
                      </a:r>
                      <a:endParaRPr lang="en-US" sz="1100" b="1" dirty="0">
                        <a:solidFill>
                          <a:srgbClr val="FFFFFF"/>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rgbClr val="00B0F0"/>
                    </a:solidFill>
                  </a:tcPr>
                </a:tc>
                <a:extLst>
                  <a:ext uri="{0D108BD9-81ED-4DB2-BD59-A6C34878D82A}">
                    <a16:rowId xmlns:a16="http://schemas.microsoft.com/office/drawing/2014/main" val="3342384171"/>
                  </a:ext>
                </a:extLst>
              </a:tr>
              <a:tr h="950426">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WBAN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WBAN is a five-digit number used for digital data storage and weather station identification.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(117, 94299)</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NA</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2349337144"/>
                  </a:ext>
                </a:extLst>
              </a:tr>
              <a:tr h="447052">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Latitude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Latitude of the weather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(32.81667, 41.78139)</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Degree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2393607288"/>
                  </a:ext>
                </a:extLst>
              </a:tr>
              <a:tr h="447052">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Longitude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Longitude of the weather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(-115.57861, -124.23667)</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Degree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1189878651"/>
                  </a:ext>
                </a:extLst>
              </a:tr>
              <a:tr h="447052">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Elevation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Elevation of the weather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(-17.7, 2172.6)</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Meter</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1272671710"/>
                  </a:ext>
                </a:extLst>
              </a:tr>
              <a:tr h="602808">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Date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Time at which different weather parameters are captured.</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(01/01/2016, 12/31/2018)</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NA</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369627880"/>
                  </a:ext>
                </a:extLst>
              </a:tr>
              <a:tr h="602808">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Hourly DryBulb Temperature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Dry Bulb Temperature of air at the weather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(-22.0, 115.0)</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Fahrenheit</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633981221"/>
                  </a:ext>
                </a:extLst>
              </a:tr>
              <a:tr h="510376">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Hourly Relative Humidity</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Relative humidity at the weather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(1.0, 100.0)</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Percentage</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388098735"/>
                  </a:ext>
                </a:extLst>
              </a:tr>
              <a:tr h="510376">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Hourly WindSpeed</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Wind speed at the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(0.0, 57.0)</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Miles per Hour (mph)</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2227653642"/>
                  </a:ext>
                </a:extLst>
              </a:tr>
              <a:tr h="510376">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Hourly Precipitation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Precipitation at the station.</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(0.0, 10.31)</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tc>
                  <a:txBody>
                    <a:bodyPr/>
                    <a:lstStyle/>
                    <a:p>
                      <a:pPr marL="0" marR="0" algn="ctr">
                        <a:lnSpc>
                          <a:spcPct val="115000"/>
                        </a:lnSpc>
                        <a:spcBef>
                          <a:spcPts val="0"/>
                        </a:spcBef>
                        <a:spcAft>
                          <a:spcPts val="0"/>
                        </a:spcAft>
                      </a:pPr>
                      <a:r>
                        <a:rPr lang="en-US" sz="1100" dirty="0">
                          <a:effectLst/>
                          <a:latin typeface="+mj-lt"/>
                          <a:cs typeface="Times New Roman" panose="02020603050405020304" pitchFamily="18" charset="0"/>
                        </a:rPr>
                        <a:t>Inches to Hundredths</a:t>
                      </a:r>
                      <a:endParaRPr lang="en-US" sz="1100" dirty="0">
                        <a:solidFill>
                          <a:schemeClr val="tx1">
                            <a:lumMod val="85000"/>
                            <a:lumOff val="15000"/>
                          </a:schemeClr>
                        </a:solidFill>
                        <a:effectLst/>
                        <a:latin typeface="+mj-lt"/>
                        <a:ea typeface="Times New Roman" panose="02020603050405020304" pitchFamily="18" charset="0"/>
                        <a:cs typeface="Times New Roman" panose="02020603050405020304" pitchFamily="18" charset="0"/>
                      </a:endParaRPr>
                    </a:p>
                  </a:txBody>
                  <a:tcPr marL="84640" marR="50784" marT="50784" marB="50784">
                    <a:solidFill>
                      <a:schemeClr val="accent5">
                        <a:lumMod val="20000"/>
                        <a:lumOff val="80000"/>
                      </a:schemeClr>
                    </a:solidFill>
                  </a:tcPr>
                </a:tc>
                <a:extLst>
                  <a:ext uri="{0D108BD9-81ED-4DB2-BD59-A6C34878D82A}">
                    <a16:rowId xmlns:a16="http://schemas.microsoft.com/office/drawing/2014/main" val="3005621612"/>
                  </a:ext>
                </a:extLst>
              </a:tr>
            </a:tbl>
          </a:graphicData>
        </a:graphic>
      </p:graphicFrame>
      <p:pic>
        <p:nvPicPr>
          <p:cNvPr id="13" name="Picture 12" descr="A picture containing drawing&#10;&#10;Description automatically generated">
            <a:extLst>
              <a:ext uri="{FF2B5EF4-FFF2-40B4-BE49-F238E27FC236}">
                <a16:creationId xmlns:a16="http://schemas.microsoft.com/office/drawing/2014/main" id="{93D54733-6131-4268-A835-E7269F3E17EC}"/>
              </a:ext>
            </a:extLst>
          </p:cNvPr>
          <p:cNvPicPr>
            <a:picLocks noChangeAspect="1"/>
          </p:cNvPicPr>
          <p:nvPr/>
        </p:nvPicPr>
        <p:blipFill>
          <a:blip r:embed="rId4"/>
          <a:stretch>
            <a:fillRect/>
          </a:stretch>
        </p:blipFill>
        <p:spPr>
          <a:xfrm>
            <a:off x="9946098" y="249613"/>
            <a:ext cx="997859" cy="997859"/>
          </a:xfrm>
          <a:prstGeom prst="rect">
            <a:avLst/>
          </a:prstGeom>
          <a:scene3d>
            <a:camera prst="orthographicFront"/>
            <a:lightRig rig="threePt" dir="t"/>
          </a:scene3d>
          <a:sp3d>
            <a:bevelT w="165100" prst="coolSlant"/>
          </a:sp3d>
        </p:spPr>
      </p:pic>
      <p:pic>
        <p:nvPicPr>
          <p:cNvPr id="15" name="image23.png">
            <a:extLst>
              <a:ext uri="{FF2B5EF4-FFF2-40B4-BE49-F238E27FC236}">
                <a16:creationId xmlns:a16="http://schemas.microsoft.com/office/drawing/2014/main" id="{48573CE3-309D-4468-B631-9D01CA525BDB}"/>
              </a:ext>
            </a:extLst>
          </p:cNvPr>
          <p:cNvPicPr/>
          <p:nvPr/>
        </p:nvPicPr>
        <p:blipFill rotWithShape="1">
          <a:blip r:embed="rId5"/>
          <a:srcRect r="20866"/>
          <a:stretch/>
        </p:blipFill>
        <p:spPr>
          <a:xfrm>
            <a:off x="2831977" y="4287915"/>
            <a:ext cx="3488798" cy="2331162"/>
          </a:xfrm>
          <a:prstGeom prst="rect">
            <a:avLst/>
          </a:prstGeom>
          <a:ln w="12700">
            <a:solidFill>
              <a:srgbClr val="000000"/>
            </a:solidFill>
            <a:prstDash val="solid"/>
          </a:ln>
          <a:effectLst>
            <a:innerShdw blurRad="63500" dist="50800" dir="2700000">
              <a:prstClr val="black">
                <a:alpha val="50000"/>
              </a:prstClr>
            </a:inn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anim calcmode="lin" valueType="num">
                                      <p:cBhvr additive="base">
                                        <p:cTn id="7" dur="500" fill="hold"/>
                                        <p:tgtEl>
                                          <p:spTgt spid="14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anim calcmode="lin" valueType="num">
                                      <p:cBhvr additive="base">
                                        <p:cTn id="11" dur="500" fill="hold"/>
                                        <p:tgtEl>
                                          <p:spTgt spid="14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4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anim calcmode="lin" valueType="num">
                                      <p:cBhvr additive="base">
                                        <p:cTn id="15" dur="500" fill="hold"/>
                                        <p:tgtEl>
                                          <p:spTgt spid="14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4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5">
                                            <p:txEl>
                                              <p:pRg st="3" end="3"/>
                                            </p:txEl>
                                          </p:spTgt>
                                        </p:tgtEl>
                                        <p:attrNameLst>
                                          <p:attrName>style.visibility</p:attrName>
                                        </p:attrNameLst>
                                      </p:cBhvr>
                                      <p:to>
                                        <p:strVal val="visible"/>
                                      </p:to>
                                    </p:set>
                                    <p:anim calcmode="lin" valueType="num">
                                      <p:cBhvr additive="base">
                                        <p:cTn id="19" dur="500" fill="hold"/>
                                        <p:tgtEl>
                                          <p:spTgt spid="14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5">
                                            <p:txEl>
                                              <p:pRg st="4" end="4"/>
                                            </p:txEl>
                                          </p:spTgt>
                                        </p:tgtEl>
                                        <p:attrNameLst>
                                          <p:attrName>style.visibility</p:attrName>
                                        </p:attrNameLst>
                                      </p:cBhvr>
                                      <p:to>
                                        <p:strVal val="visible"/>
                                      </p:to>
                                    </p:set>
                                    <p:anim calcmode="lin" valueType="num">
                                      <p:cBhvr additive="base">
                                        <p:cTn id="23" dur="500" fill="hold"/>
                                        <p:tgtEl>
                                          <p:spTgt spid="14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45">
                                            <p:txEl>
                                              <p:pRg st="5" end="5"/>
                                            </p:txEl>
                                          </p:spTgt>
                                        </p:tgtEl>
                                        <p:attrNameLst>
                                          <p:attrName>style.visibility</p:attrName>
                                        </p:attrNameLst>
                                      </p:cBhvr>
                                      <p:to>
                                        <p:strVal val="visible"/>
                                      </p:to>
                                    </p:set>
                                    <p:anim calcmode="lin" valueType="num">
                                      <p:cBhvr additive="base">
                                        <p:cTn id="27" dur="500" fill="hold"/>
                                        <p:tgtEl>
                                          <p:spTgt spid="14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45">
                                            <p:txEl>
                                              <p:pRg st="5" end="5"/>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 presetClass="entr" presetSubtype="4"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ppt_x"/>
                                          </p:val>
                                        </p:tav>
                                        <p:tav tm="100000">
                                          <p:val>
                                            <p:strVal val="#ppt_x"/>
                                          </p:val>
                                        </p:tav>
                                      </p:tavLst>
                                    </p:anim>
                                    <p:anim calcmode="lin" valueType="num">
                                      <p:cBhvr additive="base">
                                        <p:cTn id="33" dur="500" fill="hold"/>
                                        <p:tgtEl>
                                          <p:spTgt spid="11"/>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 calcmode="lin" valueType="num">
                                      <p:cBhvr additive="base">
                                        <p:cTn id="36" dur="500" fill="hold"/>
                                        <p:tgtEl>
                                          <p:spTgt spid="15"/>
                                        </p:tgtEl>
                                        <p:attrNameLst>
                                          <p:attrName>ppt_x</p:attrName>
                                        </p:attrNameLst>
                                      </p:cBhvr>
                                      <p:tavLst>
                                        <p:tav tm="0">
                                          <p:val>
                                            <p:strVal val="#ppt_x"/>
                                          </p:val>
                                        </p:tav>
                                        <p:tav tm="100000">
                                          <p:val>
                                            <p:strVal val="#ppt_x"/>
                                          </p:val>
                                        </p:tav>
                                      </p:tavLst>
                                    </p:anim>
                                    <p:anim calcmode="lin" valueType="num">
                                      <p:cBhvr additive="base">
                                        <p:cTn id="3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2" name="Picture 1">
            <a:extLst>
              <a:ext uri="{FF2B5EF4-FFF2-40B4-BE49-F238E27FC236}">
                <a16:creationId xmlns:a16="http://schemas.microsoft.com/office/drawing/2014/main" id="{CDC2B865-7A1E-401C-AF46-1C67014EDE13}"/>
              </a:ext>
            </a:extLst>
          </p:cNvPr>
          <p:cNvPicPr>
            <a:picLocks noChangeAspect="1"/>
          </p:cNvPicPr>
          <p:nvPr/>
        </p:nvPicPr>
        <p:blipFill rotWithShape="1">
          <a:blip r:embed="rId3"/>
          <a:srcRect r="1246"/>
          <a:stretch/>
        </p:blipFill>
        <p:spPr>
          <a:xfrm>
            <a:off x="1" y="515567"/>
            <a:ext cx="12192000" cy="6425674"/>
          </a:xfrm>
          <a:prstGeom prst="rect">
            <a:avLst/>
          </a:prstGeom>
        </p:spPr>
      </p:pic>
      <p:sp>
        <p:nvSpPr>
          <p:cNvPr id="3" name="TextBox 2">
            <a:extLst>
              <a:ext uri="{FF2B5EF4-FFF2-40B4-BE49-F238E27FC236}">
                <a16:creationId xmlns:a16="http://schemas.microsoft.com/office/drawing/2014/main" id="{8D31074C-521D-4C33-8692-0BB6E3E39778}"/>
              </a:ext>
            </a:extLst>
          </p:cNvPr>
          <p:cNvSpPr txBox="1"/>
          <p:nvPr/>
        </p:nvSpPr>
        <p:spPr>
          <a:xfrm>
            <a:off x="0" y="61912"/>
            <a:ext cx="12192000" cy="523220"/>
          </a:xfrm>
          <a:prstGeom prst="rect">
            <a:avLst/>
          </a:prstGeom>
          <a:solidFill>
            <a:srgbClr val="AFEAFF"/>
          </a:solidFill>
          <a:ln>
            <a:solidFill>
              <a:schemeClr val="accent1">
                <a:lumMod val="60000"/>
                <a:lumOff val="40000"/>
              </a:schemeClr>
            </a:solidFill>
          </a:ln>
          <a:scene3d>
            <a:camera prst="orthographicFront"/>
            <a:lightRig rig="threePt" dir="t"/>
          </a:scene3d>
          <a:sp3d>
            <a:bevelT w="165100" prst="coolSlant"/>
          </a:sp3d>
        </p:spPr>
        <p:txBody>
          <a:bodyPr wrap="square" rtlCol="0">
            <a:spAutoFit/>
          </a:bodyPr>
          <a:lstStyle/>
          <a:p>
            <a:pPr algn="ctr"/>
            <a:r>
              <a:rPr lang="en-US" sz="2800" b="1" dirty="0">
                <a:latin typeface="Arial" panose="020B0604020202020204" pitchFamily="34" charset="0"/>
                <a:cs typeface="Arial" panose="020B0604020202020204" pitchFamily="34" charset="0"/>
              </a:rPr>
              <a:t> Weather Stations</a:t>
            </a:r>
          </a:p>
        </p:txBody>
      </p:sp>
      <p:pic>
        <p:nvPicPr>
          <p:cNvPr id="4" name="Picture 3" descr="A picture containing drawing&#10;&#10;Description automatically generated">
            <a:extLst>
              <a:ext uri="{FF2B5EF4-FFF2-40B4-BE49-F238E27FC236}">
                <a16:creationId xmlns:a16="http://schemas.microsoft.com/office/drawing/2014/main" id="{7CDBBCFA-448F-4217-A593-02764EDB4269}"/>
              </a:ext>
            </a:extLst>
          </p:cNvPr>
          <p:cNvPicPr>
            <a:picLocks noChangeAspect="1"/>
          </p:cNvPicPr>
          <p:nvPr/>
        </p:nvPicPr>
        <p:blipFill>
          <a:blip r:embed="rId4"/>
          <a:stretch>
            <a:fillRect/>
          </a:stretch>
        </p:blipFill>
        <p:spPr>
          <a:xfrm>
            <a:off x="10778421" y="61912"/>
            <a:ext cx="968167" cy="968167"/>
          </a:xfrm>
          <a:prstGeom prst="rect">
            <a:avLst/>
          </a:prstGeom>
          <a:scene3d>
            <a:camera prst="orthographicFront"/>
            <a:lightRig rig="threePt" dir="t"/>
          </a:scene3d>
          <a:sp3d>
            <a:bevelT w="165100" prst="coolSlant"/>
          </a:sp3d>
        </p:spPr>
      </p:pic>
      <p:pic>
        <p:nvPicPr>
          <p:cNvPr id="5" name="image36.png">
            <a:extLst>
              <a:ext uri="{FF2B5EF4-FFF2-40B4-BE49-F238E27FC236}">
                <a16:creationId xmlns:a16="http://schemas.microsoft.com/office/drawing/2014/main" id="{343D8662-37D4-4C3D-80CF-83020EF6D5D0}"/>
              </a:ext>
            </a:extLst>
          </p:cNvPr>
          <p:cNvPicPr/>
          <p:nvPr/>
        </p:nvPicPr>
        <p:blipFill>
          <a:blip r:embed="rId5"/>
          <a:srcRect l="30287" t="25641" b="13389"/>
          <a:stretch>
            <a:fillRect/>
          </a:stretch>
        </p:blipFill>
        <p:spPr>
          <a:xfrm>
            <a:off x="8369641" y="4626834"/>
            <a:ext cx="3563929" cy="2169254"/>
          </a:xfrm>
          <a:prstGeom prst="rect">
            <a:avLst/>
          </a:prstGeom>
          <a:ln w="12700">
            <a:solidFill>
              <a:srgbClr val="000000"/>
            </a:solidFill>
            <a:prstDash val="solid"/>
          </a:ln>
          <a:scene3d>
            <a:camera prst="orthographicFront"/>
            <a:lightRig rig="threePt" dir="t"/>
          </a:scene3d>
          <a:sp3d>
            <a:bevelT w="165100" prst="coolSlant"/>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1280</TotalTime>
  <Words>2051</Words>
  <Application>Microsoft Office PowerPoint</Application>
  <PresentationFormat>Widescreen</PresentationFormat>
  <Paragraphs>385</Paragraphs>
  <Slides>50</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Times New Roman</vt:lpstr>
      <vt:lpstr>Office Theme</vt:lpstr>
      <vt:lpstr>PowerPoint Presentation</vt:lpstr>
      <vt:lpstr>Outline</vt:lpstr>
      <vt:lpstr>Fire statistics show the rapid increase of wildfire damage in California. Blue bar shows the largest numbers. The year 2018, deemed one of the worst years in California history, witnessed 7571 fires that burned across 1.6 million acres of land and claimed more than 100 lives. </vt:lpstr>
      <vt:lpstr>Project Overview</vt:lpstr>
      <vt:lpstr>Need for this project</vt:lpstr>
      <vt:lpstr>Comparison of different systems</vt:lpstr>
      <vt:lpstr>Study Area</vt:lpstr>
      <vt:lpstr>     Weather Data</vt:lpstr>
      <vt:lpstr>PowerPoint Presentation</vt:lpstr>
      <vt:lpstr>Hourly Dry-bulb temperature, relative humidity and wind speed - Comparison of Before, Start, During and After Fire</vt:lpstr>
      <vt:lpstr>Powerline Data</vt:lpstr>
      <vt:lpstr>Terrain Data</vt:lpstr>
      <vt:lpstr>Slope, Hill Shade &amp; Aspect</vt:lpstr>
      <vt:lpstr>Fire History Data</vt:lpstr>
      <vt:lpstr>PowerPoint Presentation</vt:lpstr>
      <vt:lpstr>   Fire History for our Study Area</vt:lpstr>
      <vt:lpstr>Vegetation Data</vt:lpstr>
      <vt:lpstr>PowerPoint Presentation</vt:lpstr>
      <vt:lpstr>PowerPoint Presentation</vt:lpstr>
      <vt:lpstr>PowerPoint Presentation</vt:lpstr>
      <vt:lpstr>PowerPoint Presentation</vt:lpstr>
      <vt:lpstr>Grid-wise pre-fire, during and post-fire analysis for Vegetation (2014 - 2018)</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DEMO</vt:lpstr>
      <vt:lpstr>PowerPoint Presentation</vt:lpstr>
      <vt:lpstr>Demo Screenshots</vt:lpstr>
      <vt:lpstr>Homepage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Weather dashboard here</vt:lpstr>
      <vt:lpstr>PowerPoint Presentation</vt:lpstr>
      <vt:lpstr>PowerPoint Presentation</vt:lpstr>
      <vt:lpstr>Thank you again!!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 Rao</dc:creator>
  <cp:lastModifiedBy>Megha Rao</cp:lastModifiedBy>
  <cp:revision>28</cp:revision>
  <dcterms:created xsi:type="dcterms:W3CDTF">2020-05-20T05:58:55Z</dcterms:created>
  <dcterms:modified xsi:type="dcterms:W3CDTF">2020-05-21T03:24:48Z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name="NXPowerLiteLastOptimized" pid="2">
    <vt:lpwstr>8706711</vt:lpwstr>
  </property>
  <property fmtid="{D5CDD505-2E9C-101B-9397-08002B2CF9AE}" name="NXPowerLiteSettings" pid="3">
    <vt:lpwstr>C700052003A000</vt:lpwstr>
  </property>
  <property fmtid="{D5CDD505-2E9C-101B-9397-08002B2CF9AE}" name="NXPowerLiteVersion" pid="4">
    <vt:lpwstr>D8.0.11</vt:lpwstr>
  </property>
</Properties>
</file>